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455" r:id="rId2"/>
    <p:sldId id="456" r:id="rId3"/>
    <p:sldId id="457" r:id="rId4"/>
    <p:sldId id="431" r:id="rId5"/>
    <p:sldId id="432" r:id="rId6"/>
    <p:sldId id="434" r:id="rId7"/>
    <p:sldId id="433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399" r:id="rId35"/>
    <p:sldId id="476" r:id="rId36"/>
    <p:sldId id="445" r:id="rId37"/>
    <p:sldId id="446" r:id="rId38"/>
    <p:sldId id="447" r:id="rId39"/>
    <p:sldId id="448" r:id="rId40"/>
    <p:sldId id="449" r:id="rId41"/>
    <p:sldId id="450" r:id="rId42"/>
    <p:sldId id="443" r:id="rId43"/>
    <p:sldId id="444" r:id="rId44"/>
    <p:sldId id="477" r:id="rId45"/>
    <p:sldId id="427" r:id="rId46"/>
    <p:sldId id="423" r:id="rId47"/>
    <p:sldId id="424" r:id="rId48"/>
    <p:sldId id="478" r:id="rId49"/>
    <p:sldId id="480" r:id="rId50"/>
    <p:sldId id="479" r:id="rId51"/>
    <p:sldId id="481" r:id="rId52"/>
    <p:sldId id="482" r:id="rId53"/>
    <p:sldId id="452" r:id="rId54"/>
    <p:sldId id="453" r:id="rId55"/>
    <p:sldId id="483" r:id="rId56"/>
    <p:sldId id="484" r:id="rId57"/>
    <p:sldId id="485" r:id="rId58"/>
    <p:sldId id="486" r:id="rId59"/>
    <p:sldId id="429" r:id="rId60"/>
    <p:sldId id="430" r:id="rId61"/>
    <p:sldId id="490" r:id="rId62"/>
    <p:sldId id="454" r:id="rId63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Ortiz" initials="CO" lastIdx="1" clrIdx="0">
    <p:extLst>
      <p:ext uri="{19B8F6BF-5375-455C-9EA6-DF929625EA0E}">
        <p15:presenceInfo xmlns:p15="http://schemas.microsoft.com/office/powerpoint/2012/main" userId="02bc6ccf6acdc6c1" providerId="Windows Live"/>
      </p:ext>
    </p:extLst>
  </p:cmAuthor>
  <p:cmAuthor id="2" name="Alejandro González Arreola" initials="AGA" lastIdx="1" clrIdx="1">
    <p:extLst>
      <p:ext uri="{19B8F6BF-5375-455C-9EA6-DF929625EA0E}">
        <p15:presenceInfo xmlns:p15="http://schemas.microsoft.com/office/powerpoint/2012/main" userId="42d2d27b9c5641c9" providerId="Windows Live"/>
      </p:ext>
    </p:extLst>
  </p:cmAuthor>
  <p:cmAuthor id="3" name="Liliana Andade Arias " initials="LAA" lastIdx="5" clrIdx="2">
    <p:extLst>
      <p:ext uri="{19B8F6BF-5375-455C-9EA6-DF929625EA0E}">
        <p15:presenceInfo xmlns:p15="http://schemas.microsoft.com/office/powerpoint/2012/main" userId="Liliana Andade Arias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90608" autoAdjust="0"/>
  </p:normalViewPr>
  <p:slideViewPr>
    <p:cSldViewPr snapToGrid="0">
      <p:cViewPr varScale="1">
        <p:scale>
          <a:sx n="61" d="100"/>
          <a:sy n="61" d="100"/>
        </p:scale>
        <p:origin x="11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arr\Documents\VSD%20Consultores\CONAPRED\CIAF%202018\Gr&#225;fica%20Variable%20Planificaci&#243;n%20para%20Resultados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'[Gráfica Variable Planificación para Resultados .xlsx]Hoja1'!$C$1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'[Gráfica Variable Planificación para Resultados .xlsx]Hoja1'!$A$2:$A$33</c:f>
              <c:strCache>
                <c:ptCount val="32"/>
                <c:pt idx="0">
                  <c:v>AGS</c:v>
                </c:pt>
                <c:pt idx="1">
                  <c:v>BCN</c:v>
                </c:pt>
                <c:pt idx="2">
                  <c:v>BCS</c:v>
                </c:pt>
                <c:pt idx="3">
                  <c:v>CAMP</c:v>
                </c:pt>
                <c:pt idx="4">
                  <c:v>CDMX</c:v>
                </c:pt>
                <c:pt idx="5">
                  <c:v>CHIH</c:v>
                </c:pt>
                <c:pt idx="6">
                  <c:v>CHIS</c:v>
                </c:pt>
                <c:pt idx="7">
                  <c:v>COAH</c:v>
                </c:pt>
                <c:pt idx="8">
                  <c:v>COL</c:v>
                </c:pt>
                <c:pt idx="9">
                  <c:v>DGO</c:v>
                </c:pt>
                <c:pt idx="10">
                  <c:v>EDOMEX</c:v>
                </c:pt>
                <c:pt idx="11">
                  <c:v>GRO</c:v>
                </c:pt>
                <c:pt idx="12">
                  <c:v>GTO</c:v>
                </c:pt>
                <c:pt idx="13">
                  <c:v>HGO</c:v>
                </c:pt>
                <c:pt idx="14">
                  <c:v>JAL</c:v>
                </c:pt>
                <c:pt idx="15">
                  <c:v>MICH</c:v>
                </c:pt>
                <c:pt idx="16">
                  <c:v>MOR</c:v>
                </c:pt>
                <c:pt idx="17">
                  <c:v>NAY</c:v>
                </c:pt>
                <c:pt idx="18">
                  <c:v>NL</c:v>
                </c:pt>
                <c:pt idx="19">
                  <c:v>OAX</c:v>
                </c:pt>
                <c:pt idx="20">
                  <c:v>PUE</c:v>
                </c:pt>
                <c:pt idx="21">
                  <c:v>QRO</c:v>
                </c:pt>
                <c:pt idx="22">
                  <c:v>QROO</c:v>
                </c:pt>
                <c:pt idx="23">
                  <c:v>SIN</c:v>
                </c:pt>
                <c:pt idx="24">
                  <c:v>SLP</c:v>
                </c:pt>
                <c:pt idx="25">
                  <c:v>SON</c:v>
                </c:pt>
                <c:pt idx="26">
                  <c:v>TAB</c:v>
                </c:pt>
                <c:pt idx="27">
                  <c:v>TAM</c:v>
                </c:pt>
                <c:pt idx="28">
                  <c:v>TLAX</c:v>
                </c:pt>
                <c:pt idx="29">
                  <c:v>VER</c:v>
                </c:pt>
                <c:pt idx="30">
                  <c:v>YUC</c:v>
                </c:pt>
                <c:pt idx="31">
                  <c:v>ZAC</c:v>
                </c:pt>
              </c:strCache>
            </c:strRef>
          </c:cat>
          <c:val>
            <c:numRef>
              <c:f>'[Gráfica Variable Planificación para Resultados .xlsx]Hoja1'!$C$2:$C$33</c:f>
            </c:numRef>
          </c:val>
          <c:extLst>
            <c:ext xmlns:c16="http://schemas.microsoft.com/office/drawing/2014/chart" uri="{C3380CC4-5D6E-409C-BE32-E72D297353CC}">
              <c16:uniqueId val="{00000000-2940-43D9-9E65-8D34DBE886B4}"/>
            </c:ext>
          </c:extLst>
        </c:ser>
        <c:ser>
          <c:idx val="2"/>
          <c:order val="2"/>
          <c:tx>
            <c:strRef>
              <c:f>'[Gráfica Variable Planificación para Resultados .xlsx]Hoja1'!$D$1</c:f>
              <c:strCache>
                <c:ptCount val="1"/>
                <c:pt idx="0">
                  <c:v>Cumplimiento porcentual con respecto a máximo puntaje a alcanzar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'[Gráfica Variable Planificación para Resultados .xlsx]Hoja1'!$A$2:$A$33</c:f>
              <c:strCache>
                <c:ptCount val="32"/>
                <c:pt idx="0">
                  <c:v>AGS</c:v>
                </c:pt>
                <c:pt idx="1">
                  <c:v>BCN</c:v>
                </c:pt>
                <c:pt idx="2">
                  <c:v>BCS</c:v>
                </c:pt>
                <c:pt idx="3">
                  <c:v>CAMP</c:v>
                </c:pt>
                <c:pt idx="4">
                  <c:v>CDMX</c:v>
                </c:pt>
                <c:pt idx="5">
                  <c:v>CHIH</c:v>
                </c:pt>
                <c:pt idx="6">
                  <c:v>CHIS</c:v>
                </c:pt>
                <c:pt idx="7">
                  <c:v>COAH</c:v>
                </c:pt>
                <c:pt idx="8">
                  <c:v>COL</c:v>
                </c:pt>
                <c:pt idx="9">
                  <c:v>DGO</c:v>
                </c:pt>
                <c:pt idx="10">
                  <c:v>EDOMEX</c:v>
                </c:pt>
                <c:pt idx="11">
                  <c:v>GRO</c:v>
                </c:pt>
                <c:pt idx="12">
                  <c:v>GTO</c:v>
                </c:pt>
                <c:pt idx="13">
                  <c:v>HGO</c:v>
                </c:pt>
                <c:pt idx="14">
                  <c:v>JAL</c:v>
                </c:pt>
                <c:pt idx="15">
                  <c:v>MICH</c:v>
                </c:pt>
                <c:pt idx="16">
                  <c:v>MOR</c:v>
                </c:pt>
                <c:pt idx="17">
                  <c:v>NAY</c:v>
                </c:pt>
                <c:pt idx="18">
                  <c:v>NL</c:v>
                </c:pt>
                <c:pt idx="19">
                  <c:v>OAX</c:v>
                </c:pt>
                <c:pt idx="20">
                  <c:v>PUE</c:v>
                </c:pt>
                <c:pt idx="21">
                  <c:v>QRO</c:v>
                </c:pt>
                <c:pt idx="22">
                  <c:v>QROO</c:v>
                </c:pt>
                <c:pt idx="23">
                  <c:v>SIN</c:v>
                </c:pt>
                <c:pt idx="24">
                  <c:v>SLP</c:v>
                </c:pt>
                <c:pt idx="25">
                  <c:v>SON</c:v>
                </c:pt>
                <c:pt idx="26">
                  <c:v>TAB</c:v>
                </c:pt>
                <c:pt idx="27">
                  <c:v>TAM</c:v>
                </c:pt>
                <c:pt idx="28">
                  <c:v>TLAX</c:v>
                </c:pt>
                <c:pt idx="29">
                  <c:v>VER</c:v>
                </c:pt>
                <c:pt idx="30">
                  <c:v>YUC</c:v>
                </c:pt>
                <c:pt idx="31">
                  <c:v>ZAC</c:v>
                </c:pt>
              </c:strCache>
            </c:strRef>
          </c:cat>
          <c:val>
            <c:numRef>
              <c:f>'[Gráfica Variable Planificación para Resultados .xlsx]Hoja1'!$D$2:$D$33</c:f>
              <c:numCache>
                <c:formatCode>0.00%</c:formatCode>
                <c:ptCount val="32"/>
                <c:pt idx="0">
                  <c:v>0.38440000000000002</c:v>
                </c:pt>
                <c:pt idx="1">
                  <c:v>0.44819999999999999</c:v>
                </c:pt>
                <c:pt idx="2">
                  <c:v>0.44819999999999999</c:v>
                </c:pt>
                <c:pt idx="3">
                  <c:v>0.38440000000000002</c:v>
                </c:pt>
                <c:pt idx="4">
                  <c:v>0.80800000000000005</c:v>
                </c:pt>
                <c:pt idx="5">
                  <c:v>0.38440000000000002</c:v>
                </c:pt>
                <c:pt idx="6">
                  <c:v>0.28820000000000001</c:v>
                </c:pt>
                <c:pt idx="7">
                  <c:v>0.48010000000000003</c:v>
                </c:pt>
                <c:pt idx="8">
                  <c:v>0.38440000000000002</c:v>
                </c:pt>
                <c:pt idx="9">
                  <c:v>0.38440000000000002</c:v>
                </c:pt>
                <c:pt idx="10">
                  <c:v>0.3201</c:v>
                </c:pt>
                <c:pt idx="11">
                  <c:v>0.69220000000000004</c:v>
                </c:pt>
                <c:pt idx="12">
                  <c:v>0.72409999999999997</c:v>
                </c:pt>
                <c:pt idx="13">
                  <c:v>0.44819999999999999</c:v>
                </c:pt>
                <c:pt idx="14">
                  <c:v>0.78839999999999999</c:v>
                </c:pt>
                <c:pt idx="15">
                  <c:v>0.35199999999999998</c:v>
                </c:pt>
                <c:pt idx="16">
                  <c:v>0.38440000000000002</c:v>
                </c:pt>
                <c:pt idx="17">
                  <c:v>0.28820000000000001</c:v>
                </c:pt>
                <c:pt idx="18">
                  <c:v>0.38440000000000002</c:v>
                </c:pt>
                <c:pt idx="19">
                  <c:v>0.80800000000000005</c:v>
                </c:pt>
                <c:pt idx="20">
                  <c:v>0.48020000000000002</c:v>
                </c:pt>
                <c:pt idx="21">
                  <c:v>0.38440000000000002</c:v>
                </c:pt>
                <c:pt idx="22">
                  <c:v>0.44819999999999999</c:v>
                </c:pt>
                <c:pt idx="23">
                  <c:v>0.35199999999999998</c:v>
                </c:pt>
                <c:pt idx="24">
                  <c:v>0.48010000000000003</c:v>
                </c:pt>
                <c:pt idx="25">
                  <c:v>0.38440000000000002</c:v>
                </c:pt>
                <c:pt idx="26">
                  <c:v>0.4163</c:v>
                </c:pt>
                <c:pt idx="27">
                  <c:v>0.38440000000000002</c:v>
                </c:pt>
                <c:pt idx="28">
                  <c:v>0.35199999999999998</c:v>
                </c:pt>
                <c:pt idx="29">
                  <c:v>0.48010000000000003</c:v>
                </c:pt>
                <c:pt idx="30">
                  <c:v>0.59589999999999999</c:v>
                </c:pt>
                <c:pt idx="31">
                  <c:v>0.56399999999999995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40-43D9-9E65-8D34DBE886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4981896"/>
        <c:axId val="5449825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'[Gráfica Variable Planificación para Resultados .xlsx]Hoja1'!$B$1</c15:sqref>
                        </c15:formulaRef>
                      </c:ext>
                    </c:extLst>
                    <c:strCache>
                      <c:ptCount val="1"/>
                      <c:pt idx="0">
                        <c:v>Variable Planificación para resultados </c:v>
                      </c:pt>
                    </c:strCache>
                  </c:strRef>
                </c:tx>
                <c:spPr>
                  <a:solidFill>
                    <a:schemeClr val="accent1">
                      <a:shade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'[Gráfica Variable Planificación para Resultados .xlsx]Hoja1'!$A$2:$A$33</c15:sqref>
                        </c15:formulaRef>
                      </c:ext>
                    </c:extLst>
                    <c:strCache>
                      <c:ptCount val="32"/>
                      <c:pt idx="0">
                        <c:v>AGS</c:v>
                      </c:pt>
                      <c:pt idx="1">
                        <c:v>BCN</c:v>
                      </c:pt>
                      <c:pt idx="2">
                        <c:v>BCS</c:v>
                      </c:pt>
                      <c:pt idx="3">
                        <c:v>CAMP</c:v>
                      </c:pt>
                      <c:pt idx="4">
                        <c:v>CDMX</c:v>
                      </c:pt>
                      <c:pt idx="5">
                        <c:v>CHIH</c:v>
                      </c:pt>
                      <c:pt idx="6">
                        <c:v>CHIS</c:v>
                      </c:pt>
                      <c:pt idx="7">
                        <c:v>COAH</c:v>
                      </c:pt>
                      <c:pt idx="8">
                        <c:v>COL</c:v>
                      </c:pt>
                      <c:pt idx="9">
                        <c:v>DGO</c:v>
                      </c:pt>
                      <c:pt idx="10">
                        <c:v>EDOMEX</c:v>
                      </c:pt>
                      <c:pt idx="11">
                        <c:v>GRO</c:v>
                      </c:pt>
                      <c:pt idx="12">
                        <c:v>GTO</c:v>
                      </c:pt>
                      <c:pt idx="13">
                        <c:v>HGO</c:v>
                      </c:pt>
                      <c:pt idx="14">
                        <c:v>JAL</c:v>
                      </c:pt>
                      <c:pt idx="15">
                        <c:v>MICH</c:v>
                      </c:pt>
                      <c:pt idx="16">
                        <c:v>MOR</c:v>
                      </c:pt>
                      <c:pt idx="17">
                        <c:v>NAY</c:v>
                      </c:pt>
                      <c:pt idx="18">
                        <c:v>NL</c:v>
                      </c:pt>
                      <c:pt idx="19">
                        <c:v>OAX</c:v>
                      </c:pt>
                      <c:pt idx="20">
                        <c:v>PUE</c:v>
                      </c:pt>
                      <c:pt idx="21">
                        <c:v>QRO</c:v>
                      </c:pt>
                      <c:pt idx="22">
                        <c:v>QROO</c:v>
                      </c:pt>
                      <c:pt idx="23">
                        <c:v>SIN</c:v>
                      </c:pt>
                      <c:pt idx="24">
                        <c:v>SLP</c:v>
                      </c:pt>
                      <c:pt idx="25">
                        <c:v>SON</c:v>
                      </c:pt>
                      <c:pt idx="26">
                        <c:v>TAB</c:v>
                      </c:pt>
                      <c:pt idx="27">
                        <c:v>TAM</c:v>
                      </c:pt>
                      <c:pt idx="28">
                        <c:v>TLAX</c:v>
                      </c:pt>
                      <c:pt idx="29">
                        <c:v>VER</c:v>
                      </c:pt>
                      <c:pt idx="30">
                        <c:v>YUC</c:v>
                      </c:pt>
                      <c:pt idx="31">
                        <c:v>ZAC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'[Gráfica Variable Planificación para Resultados .xlsx]Hoja1'!$B$2:$B$33</c15:sqref>
                        </c15:formulaRef>
                      </c:ext>
                    </c:extLst>
                    <c:numCache>
                      <c:formatCode>0.00</c:formatCode>
                      <c:ptCount val="32"/>
                      <c:pt idx="0">
                        <c:v>7.47</c:v>
                      </c:pt>
                      <c:pt idx="1">
                        <c:v>8.7100000000000009</c:v>
                      </c:pt>
                      <c:pt idx="2">
                        <c:v>8.7100000000000009</c:v>
                      </c:pt>
                      <c:pt idx="3">
                        <c:v>7.47</c:v>
                      </c:pt>
                      <c:pt idx="4">
                        <c:v>15.7</c:v>
                      </c:pt>
                      <c:pt idx="5">
                        <c:v>7.47</c:v>
                      </c:pt>
                      <c:pt idx="6">
                        <c:v>5.6</c:v>
                      </c:pt>
                      <c:pt idx="7">
                        <c:v>9.33</c:v>
                      </c:pt>
                      <c:pt idx="8">
                        <c:v>7.47</c:v>
                      </c:pt>
                      <c:pt idx="9">
                        <c:v>7.47</c:v>
                      </c:pt>
                      <c:pt idx="10">
                        <c:v>6.22</c:v>
                      </c:pt>
                      <c:pt idx="11">
                        <c:v>13.45</c:v>
                      </c:pt>
                      <c:pt idx="12">
                        <c:v>14.07</c:v>
                      </c:pt>
                      <c:pt idx="13">
                        <c:v>8.7100000000000009</c:v>
                      </c:pt>
                      <c:pt idx="14">
                        <c:v>15.32</c:v>
                      </c:pt>
                      <c:pt idx="15">
                        <c:v>6.84</c:v>
                      </c:pt>
                      <c:pt idx="16">
                        <c:v>7.47</c:v>
                      </c:pt>
                      <c:pt idx="17">
                        <c:v>5.6</c:v>
                      </c:pt>
                      <c:pt idx="18">
                        <c:v>7.47</c:v>
                      </c:pt>
                      <c:pt idx="19">
                        <c:v>15.7</c:v>
                      </c:pt>
                      <c:pt idx="20">
                        <c:v>9.33</c:v>
                      </c:pt>
                      <c:pt idx="21">
                        <c:v>7.47</c:v>
                      </c:pt>
                      <c:pt idx="22">
                        <c:v>8.7100000000000009</c:v>
                      </c:pt>
                      <c:pt idx="23">
                        <c:v>6.84</c:v>
                      </c:pt>
                      <c:pt idx="24">
                        <c:v>9.33</c:v>
                      </c:pt>
                      <c:pt idx="25">
                        <c:v>7.47</c:v>
                      </c:pt>
                      <c:pt idx="26">
                        <c:v>8.09</c:v>
                      </c:pt>
                      <c:pt idx="27">
                        <c:v>7.47</c:v>
                      </c:pt>
                      <c:pt idx="28">
                        <c:v>6.84</c:v>
                      </c:pt>
                      <c:pt idx="29">
                        <c:v>9.33</c:v>
                      </c:pt>
                      <c:pt idx="30">
                        <c:v>11.58</c:v>
                      </c:pt>
                      <c:pt idx="31">
                        <c:v>10.96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940-43D9-9E65-8D34DBE886B4}"/>
                  </c:ext>
                </c:extLst>
              </c15:ser>
            </c15:filteredBarSeries>
          </c:ext>
        </c:extLst>
      </c:barChart>
      <c:catAx>
        <c:axId val="54498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44982552"/>
        <c:crosses val="autoZero"/>
        <c:auto val="1"/>
        <c:lblAlgn val="ctr"/>
        <c:lblOffset val="100"/>
        <c:noMultiLvlLbl val="0"/>
      </c:catAx>
      <c:valAx>
        <c:axId val="5449825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4498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6C1BD-705D-443B-99F6-E1CCE448EB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032B1BF-ADCA-4872-BA17-B56B10EB7C3D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Ley Federal de Presupuesto y Responsabilidad Hacendaria (LFPRH) </a:t>
          </a:r>
        </a:p>
      </dgm:t>
    </dgm:pt>
    <dgm:pt modelId="{1D01E17A-DE5C-45B1-9367-2A47DC3CAE96}" type="parTrans" cxnId="{074FAAEA-942B-4B2A-A434-9C85315DB5EC}">
      <dgm:prSet/>
      <dgm:spPr/>
      <dgm:t>
        <a:bodyPr/>
        <a:lstStyle/>
        <a:p>
          <a:endParaRPr lang="es-MX"/>
        </a:p>
      </dgm:t>
    </dgm:pt>
    <dgm:pt modelId="{9109F95F-EC82-41B3-99AE-09583410D1AF}" type="sibTrans" cxnId="{074FAAEA-942B-4B2A-A434-9C85315DB5EC}">
      <dgm:prSet/>
      <dgm:spPr>
        <a:solidFill>
          <a:schemeClr val="tx2"/>
        </a:solidFill>
      </dgm:spPr>
      <dgm:t>
        <a:bodyPr/>
        <a:lstStyle/>
        <a:p>
          <a:endParaRPr lang="es-MX"/>
        </a:p>
      </dgm:t>
    </dgm:pt>
    <dgm:pt modelId="{BC8CF5E4-469F-486F-9181-12AC6F4E1A83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400" dirty="0"/>
            <a:t>Establece que todos los programas y presupuestos deberán sustentarse y alinearse a las prioridades nacionales prescritas en el PND y sus respectivos programas</a:t>
          </a:r>
        </a:p>
      </dgm:t>
    </dgm:pt>
    <dgm:pt modelId="{24614CB3-22CB-498E-B500-C24EC8768FCD}" type="parTrans" cxnId="{03920E4A-F350-4DB6-9B09-871BD9CEAC48}">
      <dgm:prSet/>
      <dgm:spPr/>
      <dgm:t>
        <a:bodyPr/>
        <a:lstStyle/>
        <a:p>
          <a:endParaRPr lang="es-MX"/>
        </a:p>
      </dgm:t>
    </dgm:pt>
    <dgm:pt modelId="{C27259B0-5F94-4535-B20A-2E4C8D5D3780}" type="sibTrans" cxnId="{03920E4A-F350-4DB6-9B09-871BD9CEAC48}">
      <dgm:prSet/>
      <dgm:spPr/>
      <dgm:t>
        <a:bodyPr/>
        <a:lstStyle/>
        <a:p>
          <a:endParaRPr lang="es-MX"/>
        </a:p>
      </dgm:t>
    </dgm:pt>
    <dgm:pt modelId="{A60D548B-0C9E-476E-B0BC-5890A63CF7A9}" type="pres">
      <dgm:prSet presAssocID="{64F6C1BD-705D-443B-99F6-E1CCE448EBBB}" presName="Name0" presStyleCnt="0">
        <dgm:presLayoutVars>
          <dgm:dir/>
          <dgm:resizeHandles val="exact"/>
        </dgm:presLayoutVars>
      </dgm:prSet>
      <dgm:spPr/>
    </dgm:pt>
    <dgm:pt modelId="{F9BF6FBA-30DF-4FB2-9F65-345835B01FFB}" type="pres">
      <dgm:prSet presAssocID="{E032B1BF-ADCA-4872-BA17-B56B10EB7C3D}" presName="node" presStyleLbl="node1" presStyleIdx="0" presStyleCnt="2" custScaleX="92862" custScaleY="102064">
        <dgm:presLayoutVars>
          <dgm:bulletEnabled val="1"/>
        </dgm:presLayoutVars>
      </dgm:prSet>
      <dgm:spPr/>
    </dgm:pt>
    <dgm:pt modelId="{49543477-5027-4BE7-807A-5538BF07EC68}" type="pres">
      <dgm:prSet presAssocID="{9109F95F-EC82-41B3-99AE-09583410D1AF}" presName="sibTrans" presStyleLbl="sibTrans2D1" presStyleIdx="0" presStyleCnt="1" custScaleX="99198" custScaleY="79462"/>
      <dgm:spPr/>
    </dgm:pt>
    <dgm:pt modelId="{3A15F7FE-F20C-4170-94FF-612F44A570AF}" type="pres">
      <dgm:prSet presAssocID="{9109F95F-EC82-41B3-99AE-09583410D1AF}" presName="connectorText" presStyleLbl="sibTrans2D1" presStyleIdx="0" presStyleCnt="1"/>
      <dgm:spPr/>
    </dgm:pt>
    <dgm:pt modelId="{256E6A94-A43E-4227-B13F-F9AFC3B2E2E1}" type="pres">
      <dgm:prSet presAssocID="{BC8CF5E4-469F-486F-9181-12AC6F4E1A83}" presName="node" presStyleLbl="node1" presStyleIdx="1" presStyleCnt="2">
        <dgm:presLayoutVars>
          <dgm:bulletEnabled val="1"/>
        </dgm:presLayoutVars>
      </dgm:prSet>
      <dgm:spPr/>
    </dgm:pt>
  </dgm:ptLst>
  <dgm:cxnLst>
    <dgm:cxn modelId="{085CF762-68D8-495E-819D-11505512DC23}" type="presOf" srcId="{9109F95F-EC82-41B3-99AE-09583410D1AF}" destId="{49543477-5027-4BE7-807A-5538BF07EC68}" srcOrd="0" destOrd="0" presId="urn:microsoft.com/office/officeart/2005/8/layout/process1"/>
    <dgm:cxn modelId="{03920E4A-F350-4DB6-9B09-871BD9CEAC48}" srcId="{64F6C1BD-705D-443B-99F6-E1CCE448EBBB}" destId="{BC8CF5E4-469F-486F-9181-12AC6F4E1A83}" srcOrd="1" destOrd="0" parTransId="{24614CB3-22CB-498E-B500-C24EC8768FCD}" sibTransId="{C27259B0-5F94-4535-B20A-2E4C8D5D3780}"/>
    <dgm:cxn modelId="{24966AA9-1A12-4FBA-AE1C-6F147AF94FED}" type="presOf" srcId="{64F6C1BD-705D-443B-99F6-E1CCE448EBBB}" destId="{A60D548B-0C9E-476E-B0BC-5890A63CF7A9}" srcOrd="0" destOrd="0" presId="urn:microsoft.com/office/officeart/2005/8/layout/process1"/>
    <dgm:cxn modelId="{90ED70A9-AA30-44A8-9038-DF20E75E4DA2}" type="presOf" srcId="{BC8CF5E4-469F-486F-9181-12AC6F4E1A83}" destId="{256E6A94-A43E-4227-B13F-F9AFC3B2E2E1}" srcOrd="0" destOrd="0" presId="urn:microsoft.com/office/officeart/2005/8/layout/process1"/>
    <dgm:cxn modelId="{B36EC4CF-56B8-442F-B759-5F7E3D33FB06}" type="presOf" srcId="{E032B1BF-ADCA-4872-BA17-B56B10EB7C3D}" destId="{F9BF6FBA-30DF-4FB2-9F65-345835B01FFB}" srcOrd="0" destOrd="0" presId="urn:microsoft.com/office/officeart/2005/8/layout/process1"/>
    <dgm:cxn modelId="{074FAAEA-942B-4B2A-A434-9C85315DB5EC}" srcId="{64F6C1BD-705D-443B-99F6-E1CCE448EBBB}" destId="{E032B1BF-ADCA-4872-BA17-B56B10EB7C3D}" srcOrd="0" destOrd="0" parTransId="{1D01E17A-DE5C-45B1-9367-2A47DC3CAE96}" sibTransId="{9109F95F-EC82-41B3-99AE-09583410D1AF}"/>
    <dgm:cxn modelId="{25C1D3F9-A078-4F2B-8C93-8545CC86D32B}" type="presOf" srcId="{9109F95F-EC82-41B3-99AE-09583410D1AF}" destId="{3A15F7FE-F20C-4170-94FF-612F44A570AF}" srcOrd="1" destOrd="0" presId="urn:microsoft.com/office/officeart/2005/8/layout/process1"/>
    <dgm:cxn modelId="{E81A5187-ACD3-4D39-9A05-213885DF55E1}" type="presParOf" srcId="{A60D548B-0C9E-476E-B0BC-5890A63CF7A9}" destId="{F9BF6FBA-30DF-4FB2-9F65-345835B01FFB}" srcOrd="0" destOrd="0" presId="urn:microsoft.com/office/officeart/2005/8/layout/process1"/>
    <dgm:cxn modelId="{9021A693-7B58-4356-BEC2-8CF17473C2BE}" type="presParOf" srcId="{A60D548B-0C9E-476E-B0BC-5890A63CF7A9}" destId="{49543477-5027-4BE7-807A-5538BF07EC68}" srcOrd="1" destOrd="0" presId="urn:microsoft.com/office/officeart/2005/8/layout/process1"/>
    <dgm:cxn modelId="{EAC79307-D6CB-49C4-916B-0C1554112202}" type="presParOf" srcId="{49543477-5027-4BE7-807A-5538BF07EC68}" destId="{3A15F7FE-F20C-4170-94FF-612F44A570AF}" srcOrd="0" destOrd="0" presId="urn:microsoft.com/office/officeart/2005/8/layout/process1"/>
    <dgm:cxn modelId="{7D34BEA9-A0EF-423C-BEBD-57DBB00CA369}" type="presParOf" srcId="{A60D548B-0C9E-476E-B0BC-5890A63CF7A9}" destId="{256E6A94-A43E-4227-B13F-F9AFC3B2E2E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6C1BD-705D-443B-99F6-E1CCE448EB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C8CF5E4-469F-486F-9181-12AC6F4E1A83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400" dirty="0"/>
            <a:t>Corresponde al Estado la rectoría del desarrollo nacional y le mandata a  establecer un sistema nacional de planeación democrática.</a:t>
          </a:r>
        </a:p>
      </dgm:t>
    </dgm:pt>
    <dgm:pt modelId="{24614CB3-22CB-498E-B500-C24EC8768FCD}" type="parTrans" cxnId="{03920E4A-F350-4DB6-9B09-871BD9CEAC48}">
      <dgm:prSet/>
      <dgm:spPr/>
      <dgm:t>
        <a:bodyPr/>
        <a:lstStyle/>
        <a:p>
          <a:endParaRPr lang="es-MX"/>
        </a:p>
      </dgm:t>
    </dgm:pt>
    <dgm:pt modelId="{C27259B0-5F94-4535-B20A-2E4C8D5D3780}" type="sibTrans" cxnId="{03920E4A-F350-4DB6-9B09-871BD9CEAC48}">
      <dgm:prSet/>
      <dgm:spPr/>
      <dgm:t>
        <a:bodyPr/>
        <a:lstStyle/>
        <a:p>
          <a:endParaRPr lang="es-MX"/>
        </a:p>
      </dgm:t>
    </dgm:pt>
    <dgm:pt modelId="{374D1BAB-8261-43F1-9F8A-57C5BDAA709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Artículos 25 y 26 de la CPEUM </a:t>
          </a:r>
        </a:p>
      </dgm:t>
    </dgm:pt>
    <dgm:pt modelId="{BBD9A1CC-3F91-46D5-A0D8-F1DF8E2DEF7C}" type="parTrans" cxnId="{E7C8A7D5-C214-4875-A721-3DB934492924}">
      <dgm:prSet/>
      <dgm:spPr/>
      <dgm:t>
        <a:bodyPr/>
        <a:lstStyle/>
        <a:p>
          <a:endParaRPr lang="es-MX"/>
        </a:p>
      </dgm:t>
    </dgm:pt>
    <dgm:pt modelId="{B9605EF8-14B5-41FB-8892-94A8A07968B6}" type="sibTrans" cxnId="{E7C8A7D5-C214-4875-A721-3DB934492924}">
      <dgm:prSet/>
      <dgm:spPr/>
      <dgm:t>
        <a:bodyPr/>
        <a:lstStyle/>
        <a:p>
          <a:endParaRPr lang="es-MX"/>
        </a:p>
      </dgm:t>
    </dgm:pt>
    <dgm:pt modelId="{A60D548B-0C9E-476E-B0BC-5890A63CF7A9}" type="pres">
      <dgm:prSet presAssocID="{64F6C1BD-705D-443B-99F6-E1CCE448EBBB}" presName="Name0" presStyleCnt="0">
        <dgm:presLayoutVars>
          <dgm:dir/>
          <dgm:resizeHandles val="exact"/>
        </dgm:presLayoutVars>
      </dgm:prSet>
      <dgm:spPr/>
    </dgm:pt>
    <dgm:pt modelId="{A997E461-708C-4C67-8733-75A0200E2A51}" type="pres">
      <dgm:prSet presAssocID="{374D1BAB-8261-43F1-9F8A-57C5BDAA709B}" presName="node" presStyleLbl="node1" presStyleIdx="0" presStyleCnt="2" custScaleY="83555">
        <dgm:presLayoutVars>
          <dgm:bulletEnabled val="1"/>
        </dgm:presLayoutVars>
      </dgm:prSet>
      <dgm:spPr/>
    </dgm:pt>
    <dgm:pt modelId="{9310B1A4-9189-4726-A422-6A6AF0FE7E46}" type="pres">
      <dgm:prSet presAssocID="{B9605EF8-14B5-41FB-8892-94A8A07968B6}" presName="sibTrans" presStyleLbl="sibTrans2D1" presStyleIdx="0" presStyleCnt="1"/>
      <dgm:spPr/>
    </dgm:pt>
    <dgm:pt modelId="{9A4B3881-6E5A-493F-AB3C-7C652313C7D5}" type="pres">
      <dgm:prSet presAssocID="{B9605EF8-14B5-41FB-8892-94A8A07968B6}" presName="connectorText" presStyleLbl="sibTrans2D1" presStyleIdx="0" presStyleCnt="1"/>
      <dgm:spPr/>
    </dgm:pt>
    <dgm:pt modelId="{256E6A94-A43E-4227-B13F-F9AFC3B2E2E1}" type="pres">
      <dgm:prSet presAssocID="{BC8CF5E4-469F-486F-9181-12AC6F4E1A83}" presName="node" presStyleLbl="node1" presStyleIdx="1" presStyleCnt="2" custScaleY="73517">
        <dgm:presLayoutVars>
          <dgm:bulletEnabled val="1"/>
        </dgm:presLayoutVars>
      </dgm:prSet>
      <dgm:spPr/>
    </dgm:pt>
  </dgm:ptLst>
  <dgm:cxnLst>
    <dgm:cxn modelId="{3FF17A02-4FDE-4B57-915C-E0E2B6907E1B}" type="presOf" srcId="{374D1BAB-8261-43F1-9F8A-57C5BDAA709B}" destId="{A997E461-708C-4C67-8733-75A0200E2A51}" srcOrd="0" destOrd="0" presId="urn:microsoft.com/office/officeart/2005/8/layout/process1"/>
    <dgm:cxn modelId="{DA102B2D-F56C-4006-9F55-F73B99E03E97}" type="presOf" srcId="{B9605EF8-14B5-41FB-8892-94A8A07968B6}" destId="{9A4B3881-6E5A-493F-AB3C-7C652313C7D5}" srcOrd="1" destOrd="0" presId="urn:microsoft.com/office/officeart/2005/8/layout/process1"/>
    <dgm:cxn modelId="{03920E4A-F350-4DB6-9B09-871BD9CEAC48}" srcId="{64F6C1BD-705D-443B-99F6-E1CCE448EBBB}" destId="{BC8CF5E4-469F-486F-9181-12AC6F4E1A83}" srcOrd="1" destOrd="0" parTransId="{24614CB3-22CB-498E-B500-C24EC8768FCD}" sibTransId="{C27259B0-5F94-4535-B20A-2E4C8D5D3780}"/>
    <dgm:cxn modelId="{24966AA9-1A12-4FBA-AE1C-6F147AF94FED}" type="presOf" srcId="{64F6C1BD-705D-443B-99F6-E1CCE448EBBB}" destId="{A60D548B-0C9E-476E-B0BC-5890A63CF7A9}" srcOrd="0" destOrd="0" presId="urn:microsoft.com/office/officeart/2005/8/layout/process1"/>
    <dgm:cxn modelId="{90ED70A9-AA30-44A8-9038-DF20E75E4DA2}" type="presOf" srcId="{BC8CF5E4-469F-486F-9181-12AC6F4E1A83}" destId="{256E6A94-A43E-4227-B13F-F9AFC3B2E2E1}" srcOrd="0" destOrd="0" presId="urn:microsoft.com/office/officeart/2005/8/layout/process1"/>
    <dgm:cxn modelId="{DC01EDAA-7EA3-4C17-9AE4-B812DAEE9AE8}" type="presOf" srcId="{B9605EF8-14B5-41FB-8892-94A8A07968B6}" destId="{9310B1A4-9189-4726-A422-6A6AF0FE7E46}" srcOrd="0" destOrd="0" presId="urn:microsoft.com/office/officeart/2005/8/layout/process1"/>
    <dgm:cxn modelId="{E7C8A7D5-C214-4875-A721-3DB934492924}" srcId="{64F6C1BD-705D-443B-99F6-E1CCE448EBBB}" destId="{374D1BAB-8261-43F1-9F8A-57C5BDAA709B}" srcOrd="0" destOrd="0" parTransId="{BBD9A1CC-3F91-46D5-A0D8-F1DF8E2DEF7C}" sibTransId="{B9605EF8-14B5-41FB-8892-94A8A07968B6}"/>
    <dgm:cxn modelId="{BADB2BF6-D8AC-4E71-BBD4-126194630E37}" type="presParOf" srcId="{A60D548B-0C9E-476E-B0BC-5890A63CF7A9}" destId="{A997E461-708C-4C67-8733-75A0200E2A51}" srcOrd="0" destOrd="0" presId="urn:microsoft.com/office/officeart/2005/8/layout/process1"/>
    <dgm:cxn modelId="{94CF30D9-14AB-4A70-AEC6-CBD8BBAC9607}" type="presParOf" srcId="{A60D548B-0C9E-476E-B0BC-5890A63CF7A9}" destId="{9310B1A4-9189-4726-A422-6A6AF0FE7E46}" srcOrd="1" destOrd="0" presId="urn:microsoft.com/office/officeart/2005/8/layout/process1"/>
    <dgm:cxn modelId="{4BAFF954-4F6E-4CC9-BF5F-4673007AAB41}" type="presParOf" srcId="{9310B1A4-9189-4726-A422-6A6AF0FE7E46}" destId="{9A4B3881-6E5A-493F-AB3C-7C652313C7D5}" srcOrd="0" destOrd="0" presId="urn:microsoft.com/office/officeart/2005/8/layout/process1"/>
    <dgm:cxn modelId="{7D34BEA9-A0EF-423C-BEBD-57DBB00CA369}" type="presParOf" srcId="{A60D548B-0C9E-476E-B0BC-5890A63CF7A9}" destId="{256E6A94-A43E-4227-B13F-F9AFC3B2E2E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F6C1BD-705D-443B-99F6-E1CCE448EB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032B1BF-ADCA-4872-BA17-B56B10EB7C3D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Dispositivos e instrumentos del despliegue cotidiano de los programas y presupuesto </a:t>
          </a:r>
        </a:p>
      </dgm:t>
    </dgm:pt>
    <dgm:pt modelId="{1D01E17A-DE5C-45B1-9367-2A47DC3CAE96}" type="parTrans" cxnId="{074FAAEA-942B-4B2A-A434-9C85315DB5EC}">
      <dgm:prSet/>
      <dgm:spPr/>
      <dgm:t>
        <a:bodyPr/>
        <a:lstStyle/>
        <a:p>
          <a:endParaRPr lang="es-MX"/>
        </a:p>
      </dgm:t>
    </dgm:pt>
    <dgm:pt modelId="{9109F95F-EC82-41B3-99AE-09583410D1AF}" type="sibTrans" cxnId="{074FAAEA-942B-4B2A-A434-9C85315DB5EC}">
      <dgm:prSet/>
      <dgm:spPr>
        <a:solidFill>
          <a:schemeClr val="tx2"/>
        </a:solidFill>
      </dgm:spPr>
      <dgm:t>
        <a:bodyPr/>
        <a:lstStyle/>
        <a:p>
          <a:endParaRPr lang="es-MX"/>
        </a:p>
      </dgm:t>
    </dgm:pt>
    <dgm:pt modelId="{7186CD7C-8058-499D-8ED5-79DB3AA5D070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600" dirty="0"/>
            <a:t>Reglas de operación, protocolos de atención, lineamientos técnicos o normas oficiales</a:t>
          </a:r>
        </a:p>
      </dgm:t>
    </dgm:pt>
    <dgm:pt modelId="{450397F0-CE72-434C-8436-CB3142804511}" type="parTrans" cxnId="{20B82FBD-0C6C-48A8-A6AE-E1D17D12E7EB}">
      <dgm:prSet/>
      <dgm:spPr/>
      <dgm:t>
        <a:bodyPr/>
        <a:lstStyle/>
        <a:p>
          <a:endParaRPr lang="es-MX"/>
        </a:p>
      </dgm:t>
    </dgm:pt>
    <dgm:pt modelId="{F6D57C31-F6E8-4324-8F15-361B34F089F5}" type="sibTrans" cxnId="{20B82FBD-0C6C-48A8-A6AE-E1D17D12E7EB}">
      <dgm:prSet/>
      <dgm:spPr/>
      <dgm:t>
        <a:bodyPr/>
        <a:lstStyle/>
        <a:p>
          <a:endParaRPr lang="es-MX"/>
        </a:p>
      </dgm:t>
    </dgm:pt>
    <dgm:pt modelId="{A60D548B-0C9E-476E-B0BC-5890A63CF7A9}" type="pres">
      <dgm:prSet presAssocID="{64F6C1BD-705D-443B-99F6-E1CCE448EBBB}" presName="Name0" presStyleCnt="0">
        <dgm:presLayoutVars>
          <dgm:dir/>
          <dgm:resizeHandles val="exact"/>
        </dgm:presLayoutVars>
      </dgm:prSet>
      <dgm:spPr/>
    </dgm:pt>
    <dgm:pt modelId="{F9BF6FBA-30DF-4FB2-9F65-345835B01FFB}" type="pres">
      <dgm:prSet presAssocID="{E032B1BF-ADCA-4872-BA17-B56B10EB7C3D}" presName="node" presStyleLbl="node1" presStyleIdx="0" presStyleCnt="2">
        <dgm:presLayoutVars>
          <dgm:bulletEnabled val="1"/>
        </dgm:presLayoutVars>
      </dgm:prSet>
      <dgm:spPr/>
    </dgm:pt>
    <dgm:pt modelId="{49543477-5027-4BE7-807A-5538BF07EC68}" type="pres">
      <dgm:prSet presAssocID="{9109F95F-EC82-41B3-99AE-09583410D1AF}" presName="sibTrans" presStyleLbl="sibTrans2D1" presStyleIdx="0" presStyleCnt="1"/>
      <dgm:spPr/>
    </dgm:pt>
    <dgm:pt modelId="{3A15F7FE-F20C-4170-94FF-612F44A570AF}" type="pres">
      <dgm:prSet presAssocID="{9109F95F-EC82-41B3-99AE-09583410D1AF}" presName="connectorText" presStyleLbl="sibTrans2D1" presStyleIdx="0" presStyleCnt="1"/>
      <dgm:spPr/>
    </dgm:pt>
    <dgm:pt modelId="{89E07866-96F0-4C86-9FCF-11592C221C48}" type="pres">
      <dgm:prSet presAssocID="{7186CD7C-8058-499D-8ED5-79DB3AA5D070}" presName="node" presStyleLbl="node1" presStyleIdx="1" presStyleCnt="2">
        <dgm:presLayoutVars>
          <dgm:bulletEnabled val="1"/>
        </dgm:presLayoutVars>
      </dgm:prSet>
      <dgm:spPr/>
    </dgm:pt>
  </dgm:ptLst>
  <dgm:cxnLst>
    <dgm:cxn modelId="{085CF762-68D8-495E-819D-11505512DC23}" type="presOf" srcId="{9109F95F-EC82-41B3-99AE-09583410D1AF}" destId="{49543477-5027-4BE7-807A-5538BF07EC68}" srcOrd="0" destOrd="0" presId="urn:microsoft.com/office/officeart/2005/8/layout/process1"/>
    <dgm:cxn modelId="{24966AA9-1A12-4FBA-AE1C-6F147AF94FED}" type="presOf" srcId="{64F6C1BD-705D-443B-99F6-E1CCE448EBBB}" destId="{A60D548B-0C9E-476E-B0BC-5890A63CF7A9}" srcOrd="0" destOrd="0" presId="urn:microsoft.com/office/officeart/2005/8/layout/process1"/>
    <dgm:cxn modelId="{20B82FBD-0C6C-48A8-A6AE-E1D17D12E7EB}" srcId="{64F6C1BD-705D-443B-99F6-E1CCE448EBBB}" destId="{7186CD7C-8058-499D-8ED5-79DB3AA5D070}" srcOrd="1" destOrd="0" parTransId="{450397F0-CE72-434C-8436-CB3142804511}" sibTransId="{F6D57C31-F6E8-4324-8F15-361B34F089F5}"/>
    <dgm:cxn modelId="{64FC7FCD-39E3-47CF-9BFD-4EC35144BC33}" type="presOf" srcId="{7186CD7C-8058-499D-8ED5-79DB3AA5D070}" destId="{89E07866-96F0-4C86-9FCF-11592C221C48}" srcOrd="0" destOrd="0" presId="urn:microsoft.com/office/officeart/2005/8/layout/process1"/>
    <dgm:cxn modelId="{B36EC4CF-56B8-442F-B759-5F7E3D33FB06}" type="presOf" srcId="{E032B1BF-ADCA-4872-BA17-B56B10EB7C3D}" destId="{F9BF6FBA-30DF-4FB2-9F65-345835B01FFB}" srcOrd="0" destOrd="0" presId="urn:microsoft.com/office/officeart/2005/8/layout/process1"/>
    <dgm:cxn modelId="{074FAAEA-942B-4B2A-A434-9C85315DB5EC}" srcId="{64F6C1BD-705D-443B-99F6-E1CCE448EBBB}" destId="{E032B1BF-ADCA-4872-BA17-B56B10EB7C3D}" srcOrd="0" destOrd="0" parTransId="{1D01E17A-DE5C-45B1-9367-2A47DC3CAE96}" sibTransId="{9109F95F-EC82-41B3-99AE-09583410D1AF}"/>
    <dgm:cxn modelId="{25C1D3F9-A078-4F2B-8C93-8545CC86D32B}" type="presOf" srcId="{9109F95F-EC82-41B3-99AE-09583410D1AF}" destId="{3A15F7FE-F20C-4170-94FF-612F44A570AF}" srcOrd="1" destOrd="0" presId="urn:microsoft.com/office/officeart/2005/8/layout/process1"/>
    <dgm:cxn modelId="{E81A5187-ACD3-4D39-9A05-213885DF55E1}" type="presParOf" srcId="{A60D548B-0C9E-476E-B0BC-5890A63CF7A9}" destId="{F9BF6FBA-30DF-4FB2-9F65-345835B01FFB}" srcOrd="0" destOrd="0" presId="urn:microsoft.com/office/officeart/2005/8/layout/process1"/>
    <dgm:cxn modelId="{9021A693-7B58-4356-BEC2-8CF17473C2BE}" type="presParOf" srcId="{A60D548B-0C9E-476E-B0BC-5890A63CF7A9}" destId="{49543477-5027-4BE7-807A-5538BF07EC68}" srcOrd="1" destOrd="0" presId="urn:microsoft.com/office/officeart/2005/8/layout/process1"/>
    <dgm:cxn modelId="{EAC79307-D6CB-49C4-916B-0C1554112202}" type="presParOf" srcId="{49543477-5027-4BE7-807A-5538BF07EC68}" destId="{3A15F7FE-F20C-4170-94FF-612F44A570AF}" srcOrd="0" destOrd="0" presId="urn:microsoft.com/office/officeart/2005/8/layout/process1"/>
    <dgm:cxn modelId="{CAE80F58-2769-4A79-B22E-C2D2DDDD8CB8}" type="presParOf" srcId="{A60D548B-0C9E-476E-B0BC-5890A63CF7A9}" destId="{89E07866-96F0-4C86-9FCF-11592C221C4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F6C1BD-705D-443B-99F6-E1CCE448EB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C8CF5E4-469F-486F-9181-12AC6F4E1A83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sz="1400" dirty="0"/>
            <a:t>Mandata elaboración del Plan Nacional de Desarrollo (PND) y sus programas derivados: sectoriales, especiales, transversales, regionales</a:t>
          </a:r>
        </a:p>
      </dgm:t>
    </dgm:pt>
    <dgm:pt modelId="{24614CB3-22CB-498E-B500-C24EC8768FCD}" type="parTrans" cxnId="{03920E4A-F350-4DB6-9B09-871BD9CEAC48}">
      <dgm:prSet/>
      <dgm:spPr/>
      <dgm:t>
        <a:bodyPr/>
        <a:lstStyle/>
        <a:p>
          <a:endParaRPr lang="es-MX"/>
        </a:p>
      </dgm:t>
    </dgm:pt>
    <dgm:pt modelId="{C27259B0-5F94-4535-B20A-2E4C8D5D3780}" type="sibTrans" cxnId="{03920E4A-F350-4DB6-9B09-871BD9CEAC48}">
      <dgm:prSet/>
      <dgm:spPr/>
      <dgm:t>
        <a:bodyPr/>
        <a:lstStyle/>
        <a:p>
          <a:endParaRPr lang="es-MX"/>
        </a:p>
      </dgm:t>
    </dgm:pt>
    <dgm:pt modelId="{374D1BAB-8261-43F1-9F8A-57C5BDAA709B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Ley de Planeación</a:t>
          </a:r>
        </a:p>
      </dgm:t>
    </dgm:pt>
    <dgm:pt modelId="{BBD9A1CC-3F91-46D5-A0D8-F1DF8E2DEF7C}" type="parTrans" cxnId="{E7C8A7D5-C214-4875-A721-3DB934492924}">
      <dgm:prSet/>
      <dgm:spPr/>
      <dgm:t>
        <a:bodyPr/>
        <a:lstStyle/>
        <a:p>
          <a:endParaRPr lang="es-MX"/>
        </a:p>
      </dgm:t>
    </dgm:pt>
    <dgm:pt modelId="{B9605EF8-14B5-41FB-8892-94A8A07968B6}" type="sibTrans" cxnId="{E7C8A7D5-C214-4875-A721-3DB934492924}">
      <dgm:prSet/>
      <dgm:spPr/>
      <dgm:t>
        <a:bodyPr/>
        <a:lstStyle/>
        <a:p>
          <a:endParaRPr lang="es-MX"/>
        </a:p>
      </dgm:t>
    </dgm:pt>
    <dgm:pt modelId="{A60D548B-0C9E-476E-B0BC-5890A63CF7A9}" type="pres">
      <dgm:prSet presAssocID="{64F6C1BD-705D-443B-99F6-E1CCE448EBBB}" presName="Name0" presStyleCnt="0">
        <dgm:presLayoutVars>
          <dgm:dir/>
          <dgm:resizeHandles val="exact"/>
        </dgm:presLayoutVars>
      </dgm:prSet>
      <dgm:spPr/>
    </dgm:pt>
    <dgm:pt modelId="{A997E461-708C-4C67-8733-75A0200E2A51}" type="pres">
      <dgm:prSet presAssocID="{374D1BAB-8261-43F1-9F8A-57C5BDAA709B}" presName="node" presStyleLbl="node1" presStyleIdx="0" presStyleCnt="2" custScaleY="74503" custLinFactNeighborY="-2106">
        <dgm:presLayoutVars>
          <dgm:bulletEnabled val="1"/>
        </dgm:presLayoutVars>
      </dgm:prSet>
      <dgm:spPr/>
    </dgm:pt>
    <dgm:pt modelId="{9310B1A4-9189-4726-A422-6A6AF0FE7E46}" type="pres">
      <dgm:prSet presAssocID="{B9605EF8-14B5-41FB-8892-94A8A07968B6}" presName="sibTrans" presStyleLbl="sibTrans2D1" presStyleIdx="0" presStyleCnt="1"/>
      <dgm:spPr/>
    </dgm:pt>
    <dgm:pt modelId="{9A4B3881-6E5A-493F-AB3C-7C652313C7D5}" type="pres">
      <dgm:prSet presAssocID="{B9605EF8-14B5-41FB-8892-94A8A07968B6}" presName="connectorText" presStyleLbl="sibTrans2D1" presStyleIdx="0" presStyleCnt="1"/>
      <dgm:spPr/>
    </dgm:pt>
    <dgm:pt modelId="{256E6A94-A43E-4227-B13F-F9AFC3B2E2E1}" type="pres">
      <dgm:prSet presAssocID="{BC8CF5E4-469F-486F-9181-12AC6F4E1A83}" presName="node" presStyleLbl="node1" presStyleIdx="1" presStyleCnt="2" custScaleY="74503" custLinFactNeighborY="-2106">
        <dgm:presLayoutVars>
          <dgm:bulletEnabled val="1"/>
        </dgm:presLayoutVars>
      </dgm:prSet>
      <dgm:spPr/>
    </dgm:pt>
  </dgm:ptLst>
  <dgm:cxnLst>
    <dgm:cxn modelId="{3FF17A02-4FDE-4B57-915C-E0E2B6907E1B}" type="presOf" srcId="{374D1BAB-8261-43F1-9F8A-57C5BDAA709B}" destId="{A997E461-708C-4C67-8733-75A0200E2A51}" srcOrd="0" destOrd="0" presId="urn:microsoft.com/office/officeart/2005/8/layout/process1"/>
    <dgm:cxn modelId="{DA102B2D-F56C-4006-9F55-F73B99E03E97}" type="presOf" srcId="{B9605EF8-14B5-41FB-8892-94A8A07968B6}" destId="{9A4B3881-6E5A-493F-AB3C-7C652313C7D5}" srcOrd="1" destOrd="0" presId="urn:microsoft.com/office/officeart/2005/8/layout/process1"/>
    <dgm:cxn modelId="{03920E4A-F350-4DB6-9B09-871BD9CEAC48}" srcId="{64F6C1BD-705D-443B-99F6-E1CCE448EBBB}" destId="{BC8CF5E4-469F-486F-9181-12AC6F4E1A83}" srcOrd="1" destOrd="0" parTransId="{24614CB3-22CB-498E-B500-C24EC8768FCD}" sibTransId="{C27259B0-5F94-4535-B20A-2E4C8D5D3780}"/>
    <dgm:cxn modelId="{24966AA9-1A12-4FBA-AE1C-6F147AF94FED}" type="presOf" srcId="{64F6C1BD-705D-443B-99F6-E1CCE448EBBB}" destId="{A60D548B-0C9E-476E-B0BC-5890A63CF7A9}" srcOrd="0" destOrd="0" presId="urn:microsoft.com/office/officeart/2005/8/layout/process1"/>
    <dgm:cxn modelId="{90ED70A9-AA30-44A8-9038-DF20E75E4DA2}" type="presOf" srcId="{BC8CF5E4-469F-486F-9181-12AC6F4E1A83}" destId="{256E6A94-A43E-4227-B13F-F9AFC3B2E2E1}" srcOrd="0" destOrd="0" presId="urn:microsoft.com/office/officeart/2005/8/layout/process1"/>
    <dgm:cxn modelId="{DC01EDAA-7EA3-4C17-9AE4-B812DAEE9AE8}" type="presOf" srcId="{B9605EF8-14B5-41FB-8892-94A8A07968B6}" destId="{9310B1A4-9189-4726-A422-6A6AF0FE7E46}" srcOrd="0" destOrd="0" presId="urn:microsoft.com/office/officeart/2005/8/layout/process1"/>
    <dgm:cxn modelId="{E7C8A7D5-C214-4875-A721-3DB934492924}" srcId="{64F6C1BD-705D-443B-99F6-E1CCE448EBBB}" destId="{374D1BAB-8261-43F1-9F8A-57C5BDAA709B}" srcOrd="0" destOrd="0" parTransId="{BBD9A1CC-3F91-46D5-A0D8-F1DF8E2DEF7C}" sibTransId="{B9605EF8-14B5-41FB-8892-94A8A07968B6}"/>
    <dgm:cxn modelId="{BADB2BF6-D8AC-4E71-BBD4-126194630E37}" type="presParOf" srcId="{A60D548B-0C9E-476E-B0BC-5890A63CF7A9}" destId="{A997E461-708C-4C67-8733-75A0200E2A51}" srcOrd="0" destOrd="0" presId="urn:microsoft.com/office/officeart/2005/8/layout/process1"/>
    <dgm:cxn modelId="{94CF30D9-14AB-4A70-AEC6-CBD8BBAC9607}" type="presParOf" srcId="{A60D548B-0C9E-476E-B0BC-5890A63CF7A9}" destId="{9310B1A4-9189-4726-A422-6A6AF0FE7E46}" srcOrd="1" destOrd="0" presId="urn:microsoft.com/office/officeart/2005/8/layout/process1"/>
    <dgm:cxn modelId="{4BAFF954-4F6E-4CC9-BF5F-4673007AAB41}" type="presParOf" srcId="{9310B1A4-9189-4726-A422-6A6AF0FE7E46}" destId="{9A4B3881-6E5A-493F-AB3C-7C652313C7D5}" srcOrd="0" destOrd="0" presId="urn:microsoft.com/office/officeart/2005/8/layout/process1"/>
    <dgm:cxn modelId="{7D34BEA9-A0EF-423C-BEBD-57DBB00CA369}" type="presParOf" srcId="{A60D548B-0C9E-476E-B0BC-5890A63CF7A9}" destId="{256E6A94-A43E-4227-B13F-F9AFC3B2E2E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D591E3-0B06-4F23-95F5-8FE04F7A33B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207BFB1-4079-40DC-900F-012B674D4728}">
      <dgm:prSet phldrT="[Texto]"/>
      <dgm:spPr>
        <a:solidFill>
          <a:srgbClr val="7030A0"/>
        </a:solidFill>
      </dgm:spPr>
      <dgm:t>
        <a:bodyPr/>
        <a:lstStyle/>
        <a:p>
          <a:r>
            <a:rPr lang="es-MX" dirty="0">
              <a:latin typeface="Calibri Light" panose="020F0302020204030204" pitchFamily="34" charset="0"/>
              <a:cs typeface="Calibri Light" panose="020F0302020204030204" pitchFamily="34" charset="0"/>
            </a:rPr>
            <a:t>La Discriminación </a:t>
          </a:r>
        </a:p>
      </dgm:t>
    </dgm:pt>
    <dgm:pt modelId="{8D976190-F0B4-488C-81BA-57674329C640}" type="parTrans" cxnId="{F2357329-3F8A-46B1-ABAF-59556588A133}">
      <dgm:prSet/>
      <dgm:spPr/>
      <dgm:t>
        <a:bodyPr/>
        <a:lstStyle/>
        <a:p>
          <a:endParaRPr lang="es-MX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FDA687E-5C1C-4CEB-8378-C18425BEB751}" type="sibTrans" cxnId="{F2357329-3F8A-46B1-ABAF-59556588A133}">
      <dgm:prSet/>
      <dgm:spPr/>
      <dgm:t>
        <a:bodyPr/>
        <a:lstStyle/>
        <a:p>
          <a:endParaRPr lang="es-MX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CA03134-CAF3-4CCB-93FE-0B8C204CE352}">
      <dgm:prSet phldrT="[Texto]"/>
      <dgm:spPr>
        <a:solidFill>
          <a:schemeClr val="accent5"/>
        </a:solidFill>
      </dgm:spPr>
      <dgm:t>
        <a:bodyPr/>
        <a:lstStyle/>
        <a:p>
          <a:pPr algn="ctr"/>
          <a:r>
            <a:rPr lang="es-MX" dirty="0">
              <a:latin typeface="Calibri Light" panose="020F0302020204030204" pitchFamily="34" charset="0"/>
              <a:cs typeface="Calibri Light" panose="020F0302020204030204" pitchFamily="34" charset="0"/>
            </a:rPr>
            <a:t>Es de </a:t>
          </a:r>
          <a:r>
            <a:rPr lang="es-MX" i="1" dirty="0">
              <a:latin typeface="Calibri Light" panose="020F0302020204030204" pitchFamily="34" charset="0"/>
              <a:cs typeface="Calibri Light" panose="020F0302020204030204" pitchFamily="34" charset="0"/>
            </a:rPr>
            <a:t>condición estructural</a:t>
          </a:r>
        </a:p>
      </dgm:t>
    </dgm:pt>
    <dgm:pt modelId="{FC25C2A7-EE2D-47A4-AC92-0C39DEEAB03F}" type="parTrans" cxnId="{C0AA92DD-623B-4742-8FC4-0B4D8BA2BE84}">
      <dgm:prSet/>
      <dgm:spPr/>
      <dgm:t>
        <a:bodyPr/>
        <a:lstStyle/>
        <a:p>
          <a:endParaRPr lang="es-MX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0DDE865-81DF-494F-8169-A4799199DCC3}" type="sibTrans" cxnId="{C0AA92DD-623B-4742-8FC4-0B4D8BA2BE84}">
      <dgm:prSet/>
      <dgm:spPr/>
      <dgm:t>
        <a:bodyPr/>
        <a:lstStyle/>
        <a:p>
          <a:endParaRPr lang="es-MX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6515681-4B16-4BC7-BA08-782B2BACEAE0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>
              <a:latin typeface="Calibri Light" panose="020F0302020204030204" pitchFamily="34" charset="0"/>
              <a:cs typeface="Calibri Light" panose="020F0302020204030204" pitchFamily="34" charset="0"/>
            </a:rPr>
            <a:t>Es una interacción </a:t>
          </a:r>
          <a:r>
            <a:rPr lang="es-MX" i="1" dirty="0">
              <a:latin typeface="Calibri Light" panose="020F0302020204030204" pitchFamily="34" charset="0"/>
              <a:cs typeface="Calibri Light" panose="020F0302020204030204" pitchFamily="34" charset="0"/>
            </a:rPr>
            <a:t>asimétrica de dominio</a:t>
          </a:r>
        </a:p>
      </dgm:t>
    </dgm:pt>
    <dgm:pt modelId="{2697DC46-1499-454E-ABD0-26E0FF50EA37}" type="parTrans" cxnId="{530FF8B0-6460-4D4A-AB4B-F2946FE5BE98}">
      <dgm:prSet/>
      <dgm:spPr/>
      <dgm:t>
        <a:bodyPr/>
        <a:lstStyle/>
        <a:p>
          <a:endParaRPr lang="es-MX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944B2AF-9F70-422C-A568-1B2E340E7ACC}" type="sibTrans" cxnId="{530FF8B0-6460-4D4A-AB4B-F2946FE5BE98}">
      <dgm:prSet/>
      <dgm:spPr/>
      <dgm:t>
        <a:bodyPr/>
        <a:lstStyle/>
        <a:p>
          <a:endParaRPr lang="es-MX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5D66185-2D67-41F0-8D92-771CBE8A920F}">
      <dgm:prSet phldrT="[Texto]"/>
      <dgm:spPr/>
      <dgm:t>
        <a:bodyPr/>
        <a:lstStyle/>
        <a:p>
          <a:r>
            <a:rPr lang="es-MX" dirty="0">
              <a:latin typeface="Calibri Light" panose="020F0302020204030204" pitchFamily="34" charset="0"/>
              <a:cs typeface="Calibri Light" panose="020F0302020204030204" pitchFamily="34" charset="0"/>
            </a:rPr>
            <a:t>Genera y profundiza las </a:t>
          </a:r>
          <a:r>
            <a:rPr lang="es-MX" i="1" dirty="0">
              <a:latin typeface="Calibri Light" panose="020F0302020204030204" pitchFamily="34" charset="0"/>
              <a:cs typeface="Calibri Light" panose="020F0302020204030204" pitchFamily="34" charset="0"/>
            </a:rPr>
            <a:t>desigualdades sociales</a:t>
          </a:r>
          <a:r>
            <a:rPr lang="es-MX" dirty="0">
              <a:latin typeface="Calibri Light" panose="020F0302020204030204" pitchFamily="34" charset="0"/>
              <a:cs typeface="Calibri Light" panose="020F0302020204030204" pitchFamily="34" charset="0"/>
            </a:rPr>
            <a:t>		</a:t>
          </a:r>
        </a:p>
      </dgm:t>
    </dgm:pt>
    <dgm:pt modelId="{5DF678D4-FCEA-4E1A-B63C-4FB47D74D409}" type="parTrans" cxnId="{AB35FC2A-34F7-4E91-A65F-3683BBFAC5AE}">
      <dgm:prSet/>
      <dgm:spPr/>
      <dgm:t>
        <a:bodyPr/>
        <a:lstStyle/>
        <a:p>
          <a:endParaRPr lang="es-MX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6A72CB2-AD72-426F-90EF-FB4D924C3DF5}" type="sibTrans" cxnId="{AB35FC2A-34F7-4E91-A65F-3683BBFAC5AE}">
      <dgm:prSet/>
      <dgm:spPr/>
      <dgm:t>
        <a:bodyPr/>
        <a:lstStyle/>
        <a:p>
          <a:endParaRPr lang="es-MX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B24B80F-342E-400B-A155-BFC03F72EE30}" type="pres">
      <dgm:prSet presAssocID="{C4D591E3-0B06-4F23-95F5-8FE04F7A33B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DED95B-416F-4DA1-9659-6501C4172096}" type="pres">
      <dgm:prSet presAssocID="{2207BFB1-4079-40DC-900F-012B674D4728}" presName="centerShape" presStyleLbl="node0" presStyleIdx="0" presStyleCnt="1"/>
      <dgm:spPr/>
    </dgm:pt>
    <dgm:pt modelId="{C3BFECF4-0935-4405-9E4F-E781CC448E60}" type="pres">
      <dgm:prSet presAssocID="{FC25C2A7-EE2D-47A4-AC92-0C39DEEAB03F}" presName="parTrans" presStyleLbl="sibTrans2D1" presStyleIdx="0" presStyleCnt="3"/>
      <dgm:spPr/>
    </dgm:pt>
    <dgm:pt modelId="{F6EBCF27-7840-41F4-9A6A-188253CE9A1A}" type="pres">
      <dgm:prSet presAssocID="{FC25C2A7-EE2D-47A4-AC92-0C39DEEAB03F}" presName="connectorText" presStyleLbl="sibTrans2D1" presStyleIdx="0" presStyleCnt="3"/>
      <dgm:spPr/>
    </dgm:pt>
    <dgm:pt modelId="{4876E474-3F6E-47A7-85D9-E45E4CA3D1F6}" type="pres">
      <dgm:prSet presAssocID="{8CA03134-CAF3-4CCB-93FE-0B8C204CE352}" presName="node" presStyleLbl="node1" presStyleIdx="0" presStyleCnt="3">
        <dgm:presLayoutVars>
          <dgm:bulletEnabled val="1"/>
        </dgm:presLayoutVars>
      </dgm:prSet>
      <dgm:spPr/>
    </dgm:pt>
    <dgm:pt modelId="{EF275054-23CC-4F22-8D1B-CB03DC5FF2A2}" type="pres">
      <dgm:prSet presAssocID="{2697DC46-1499-454E-ABD0-26E0FF50EA37}" presName="parTrans" presStyleLbl="sibTrans2D1" presStyleIdx="1" presStyleCnt="3"/>
      <dgm:spPr/>
    </dgm:pt>
    <dgm:pt modelId="{F5456817-3494-4A02-A472-8DC4F5C436B3}" type="pres">
      <dgm:prSet presAssocID="{2697DC46-1499-454E-ABD0-26E0FF50EA37}" presName="connectorText" presStyleLbl="sibTrans2D1" presStyleIdx="1" presStyleCnt="3"/>
      <dgm:spPr/>
    </dgm:pt>
    <dgm:pt modelId="{E523A8F1-846C-4921-ABC6-360DC8FC3FA9}" type="pres">
      <dgm:prSet presAssocID="{86515681-4B16-4BC7-BA08-782B2BACEAE0}" presName="node" presStyleLbl="node1" presStyleIdx="1" presStyleCnt="3" custRadScaleRad="97577" custRadScaleInc="-59533">
        <dgm:presLayoutVars>
          <dgm:bulletEnabled val="1"/>
        </dgm:presLayoutVars>
      </dgm:prSet>
      <dgm:spPr/>
    </dgm:pt>
    <dgm:pt modelId="{EEA1D612-3B50-4725-B969-291C98DBE771}" type="pres">
      <dgm:prSet presAssocID="{5DF678D4-FCEA-4E1A-B63C-4FB47D74D409}" presName="parTrans" presStyleLbl="sibTrans2D1" presStyleIdx="2" presStyleCnt="3"/>
      <dgm:spPr/>
    </dgm:pt>
    <dgm:pt modelId="{628E7EBF-CF3C-4D55-B8ED-443038969DE2}" type="pres">
      <dgm:prSet presAssocID="{5DF678D4-FCEA-4E1A-B63C-4FB47D74D409}" presName="connectorText" presStyleLbl="sibTrans2D1" presStyleIdx="2" presStyleCnt="3"/>
      <dgm:spPr/>
    </dgm:pt>
    <dgm:pt modelId="{42E03473-D179-40EF-AA29-9A5291EB630C}" type="pres">
      <dgm:prSet presAssocID="{75D66185-2D67-41F0-8D92-771CBE8A920F}" presName="node" presStyleLbl="node1" presStyleIdx="2" presStyleCnt="3" custRadScaleRad="115312" custRadScaleInc="59750">
        <dgm:presLayoutVars>
          <dgm:bulletEnabled val="1"/>
        </dgm:presLayoutVars>
      </dgm:prSet>
      <dgm:spPr/>
    </dgm:pt>
  </dgm:ptLst>
  <dgm:cxnLst>
    <dgm:cxn modelId="{8EA2E615-D4DB-41C0-B95F-4F427CB61EAE}" type="presOf" srcId="{2697DC46-1499-454E-ABD0-26E0FF50EA37}" destId="{F5456817-3494-4A02-A472-8DC4F5C436B3}" srcOrd="1" destOrd="0" presId="urn:microsoft.com/office/officeart/2005/8/layout/radial5"/>
    <dgm:cxn modelId="{F2357329-3F8A-46B1-ABAF-59556588A133}" srcId="{C4D591E3-0B06-4F23-95F5-8FE04F7A33B6}" destId="{2207BFB1-4079-40DC-900F-012B674D4728}" srcOrd="0" destOrd="0" parTransId="{8D976190-F0B4-488C-81BA-57674329C640}" sibTransId="{4FDA687E-5C1C-4CEB-8378-C18425BEB751}"/>
    <dgm:cxn modelId="{AB35FC2A-34F7-4E91-A65F-3683BBFAC5AE}" srcId="{2207BFB1-4079-40DC-900F-012B674D4728}" destId="{75D66185-2D67-41F0-8D92-771CBE8A920F}" srcOrd="2" destOrd="0" parTransId="{5DF678D4-FCEA-4E1A-B63C-4FB47D74D409}" sibTransId="{F6A72CB2-AD72-426F-90EF-FB4D924C3DF5}"/>
    <dgm:cxn modelId="{DB952C5C-707F-4698-809B-332D6E1737C1}" type="presOf" srcId="{86515681-4B16-4BC7-BA08-782B2BACEAE0}" destId="{E523A8F1-846C-4921-ABC6-360DC8FC3FA9}" srcOrd="0" destOrd="0" presId="urn:microsoft.com/office/officeart/2005/8/layout/radial5"/>
    <dgm:cxn modelId="{FEE1DC7A-85FB-42E5-9B2F-A6BA3A5A2DD4}" type="presOf" srcId="{C4D591E3-0B06-4F23-95F5-8FE04F7A33B6}" destId="{3B24B80F-342E-400B-A155-BFC03F72EE30}" srcOrd="0" destOrd="0" presId="urn:microsoft.com/office/officeart/2005/8/layout/radial5"/>
    <dgm:cxn modelId="{5ECDCF81-AC6C-4E38-B9A6-96AB5CD9D17D}" type="presOf" srcId="{75D66185-2D67-41F0-8D92-771CBE8A920F}" destId="{42E03473-D179-40EF-AA29-9A5291EB630C}" srcOrd="0" destOrd="0" presId="urn:microsoft.com/office/officeart/2005/8/layout/radial5"/>
    <dgm:cxn modelId="{F6195791-E5DF-499A-B335-FB126237F8C5}" type="presOf" srcId="{FC25C2A7-EE2D-47A4-AC92-0C39DEEAB03F}" destId="{C3BFECF4-0935-4405-9E4F-E781CC448E60}" srcOrd="0" destOrd="0" presId="urn:microsoft.com/office/officeart/2005/8/layout/radial5"/>
    <dgm:cxn modelId="{E36AB991-6BDF-4CC8-9949-6B772B592081}" type="presOf" srcId="{5DF678D4-FCEA-4E1A-B63C-4FB47D74D409}" destId="{628E7EBF-CF3C-4D55-B8ED-443038969DE2}" srcOrd="1" destOrd="0" presId="urn:microsoft.com/office/officeart/2005/8/layout/radial5"/>
    <dgm:cxn modelId="{530FF8B0-6460-4D4A-AB4B-F2946FE5BE98}" srcId="{2207BFB1-4079-40DC-900F-012B674D4728}" destId="{86515681-4B16-4BC7-BA08-782B2BACEAE0}" srcOrd="1" destOrd="0" parTransId="{2697DC46-1499-454E-ABD0-26E0FF50EA37}" sibTransId="{7944B2AF-9F70-422C-A568-1B2E340E7ACC}"/>
    <dgm:cxn modelId="{DF0E8FB5-135E-4CD9-A7C1-E42E41C6B679}" type="presOf" srcId="{2207BFB1-4079-40DC-900F-012B674D4728}" destId="{D6DED95B-416F-4DA1-9659-6501C4172096}" srcOrd="0" destOrd="0" presId="urn:microsoft.com/office/officeart/2005/8/layout/radial5"/>
    <dgm:cxn modelId="{080713B7-571D-4784-B1F0-FD2C82EAD3B5}" type="presOf" srcId="{2697DC46-1499-454E-ABD0-26E0FF50EA37}" destId="{EF275054-23CC-4F22-8D1B-CB03DC5FF2A2}" srcOrd="0" destOrd="0" presId="urn:microsoft.com/office/officeart/2005/8/layout/radial5"/>
    <dgm:cxn modelId="{89AD6AD3-0172-4372-9420-E9013F7C13EB}" type="presOf" srcId="{FC25C2A7-EE2D-47A4-AC92-0C39DEEAB03F}" destId="{F6EBCF27-7840-41F4-9A6A-188253CE9A1A}" srcOrd="1" destOrd="0" presId="urn:microsoft.com/office/officeart/2005/8/layout/radial5"/>
    <dgm:cxn modelId="{C9E693D6-6E78-4360-93EF-0DDD57F22953}" type="presOf" srcId="{5DF678D4-FCEA-4E1A-B63C-4FB47D74D409}" destId="{EEA1D612-3B50-4725-B969-291C98DBE771}" srcOrd="0" destOrd="0" presId="urn:microsoft.com/office/officeart/2005/8/layout/radial5"/>
    <dgm:cxn modelId="{C0AA92DD-623B-4742-8FC4-0B4D8BA2BE84}" srcId="{2207BFB1-4079-40DC-900F-012B674D4728}" destId="{8CA03134-CAF3-4CCB-93FE-0B8C204CE352}" srcOrd="0" destOrd="0" parTransId="{FC25C2A7-EE2D-47A4-AC92-0C39DEEAB03F}" sibTransId="{A0DDE865-81DF-494F-8169-A4799199DCC3}"/>
    <dgm:cxn modelId="{E444D0E9-09F1-43CA-A720-1E8397AE0251}" type="presOf" srcId="{8CA03134-CAF3-4CCB-93FE-0B8C204CE352}" destId="{4876E474-3F6E-47A7-85D9-E45E4CA3D1F6}" srcOrd="0" destOrd="0" presId="urn:microsoft.com/office/officeart/2005/8/layout/radial5"/>
    <dgm:cxn modelId="{A6F41213-E48F-4BF5-B49B-5C055E16B775}" type="presParOf" srcId="{3B24B80F-342E-400B-A155-BFC03F72EE30}" destId="{D6DED95B-416F-4DA1-9659-6501C4172096}" srcOrd="0" destOrd="0" presId="urn:microsoft.com/office/officeart/2005/8/layout/radial5"/>
    <dgm:cxn modelId="{5DDF2F46-2EA3-442E-BA5C-16202D009A81}" type="presParOf" srcId="{3B24B80F-342E-400B-A155-BFC03F72EE30}" destId="{C3BFECF4-0935-4405-9E4F-E781CC448E60}" srcOrd="1" destOrd="0" presId="urn:microsoft.com/office/officeart/2005/8/layout/radial5"/>
    <dgm:cxn modelId="{5558CB4A-9816-40C3-A003-9626AA5E6F2A}" type="presParOf" srcId="{C3BFECF4-0935-4405-9E4F-E781CC448E60}" destId="{F6EBCF27-7840-41F4-9A6A-188253CE9A1A}" srcOrd="0" destOrd="0" presId="urn:microsoft.com/office/officeart/2005/8/layout/radial5"/>
    <dgm:cxn modelId="{3C45DD7A-E5BC-4C10-B56C-AC546B6EB31D}" type="presParOf" srcId="{3B24B80F-342E-400B-A155-BFC03F72EE30}" destId="{4876E474-3F6E-47A7-85D9-E45E4CA3D1F6}" srcOrd="2" destOrd="0" presId="urn:microsoft.com/office/officeart/2005/8/layout/radial5"/>
    <dgm:cxn modelId="{7142097D-4567-40C5-A8EF-F0B774F250DF}" type="presParOf" srcId="{3B24B80F-342E-400B-A155-BFC03F72EE30}" destId="{EF275054-23CC-4F22-8D1B-CB03DC5FF2A2}" srcOrd="3" destOrd="0" presId="urn:microsoft.com/office/officeart/2005/8/layout/radial5"/>
    <dgm:cxn modelId="{1191B603-CBEE-4BB0-A540-20CA84A14072}" type="presParOf" srcId="{EF275054-23CC-4F22-8D1B-CB03DC5FF2A2}" destId="{F5456817-3494-4A02-A472-8DC4F5C436B3}" srcOrd="0" destOrd="0" presId="urn:microsoft.com/office/officeart/2005/8/layout/radial5"/>
    <dgm:cxn modelId="{D8FB775B-F09D-4219-B3E2-BEF22DE8A006}" type="presParOf" srcId="{3B24B80F-342E-400B-A155-BFC03F72EE30}" destId="{E523A8F1-846C-4921-ABC6-360DC8FC3FA9}" srcOrd="4" destOrd="0" presId="urn:microsoft.com/office/officeart/2005/8/layout/radial5"/>
    <dgm:cxn modelId="{821CAE18-905F-4941-97C3-FB3CE3BE879D}" type="presParOf" srcId="{3B24B80F-342E-400B-A155-BFC03F72EE30}" destId="{EEA1D612-3B50-4725-B969-291C98DBE771}" srcOrd="5" destOrd="0" presId="urn:microsoft.com/office/officeart/2005/8/layout/radial5"/>
    <dgm:cxn modelId="{620126A8-EF29-44B2-B460-8E5047B346FF}" type="presParOf" srcId="{EEA1D612-3B50-4725-B969-291C98DBE771}" destId="{628E7EBF-CF3C-4D55-B8ED-443038969DE2}" srcOrd="0" destOrd="0" presId="urn:microsoft.com/office/officeart/2005/8/layout/radial5"/>
    <dgm:cxn modelId="{B69F5DFC-0D78-4B8D-BA5B-D3CA5FBFE5D8}" type="presParOf" srcId="{3B24B80F-342E-400B-A155-BFC03F72EE30}" destId="{42E03473-D179-40EF-AA29-9A5291EB630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F6FBA-30DF-4FB2-9F65-345835B01FFB}">
      <dsp:nvSpPr>
        <dsp:cNvPr id="0" name=""/>
        <dsp:cNvSpPr/>
      </dsp:nvSpPr>
      <dsp:spPr>
        <a:xfrm>
          <a:off x="1701" y="1230879"/>
          <a:ext cx="2429639" cy="160224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Ley Federal de Presupuesto y Responsabilidad Hacendaria (LFPRH) </a:t>
          </a:r>
        </a:p>
      </dsp:txBody>
      <dsp:txXfrm>
        <a:off x="48629" y="1277807"/>
        <a:ext cx="2335783" cy="1508384"/>
      </dsp:txXfrm>
    </dsp:sp>
    <dsp:sp modelId="{49543477-5027-4BE7-807A-5538BF07EC68}">
      <dsp:nvSpPr>
        <dsp:cNvPr id="0" name=""/>
        <dsp:cNvSpPr/>
      </dsp:nvSpPr>
      <dsp:spPr>
        <a:xfrm>
          <a:off x="2695205" y="1774198"/>
          <a:ext cx="550227" cy="515602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200" kern="1200"/>
        </a:p>
      </dsp:txBody>
      <dsp:txXfrm>
        <a:off x="2695205" y="1877318"/>
        <a:ext cx="395546" cy="309362"/>
      </dsp:txXfrm>
    </dsp:sp>
    <dsp:sp modelId="{256E6A94-A43E-4227-B13F-F9AFC3B2E2E1}">
      <dsp:nvSpPr>
        <dsp:cNvPr id="0" name=""/>
        <dsp:cNvSpPr/>
      </dsp:nvSpPr>
      <dsp:spPr>
        <a:xfrm>
          <a:off x="3477900" y="1247080"/>
          <a:ext cx="2616398" cy="1569839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Establece que todos los programas y presupuestos deberán sustentarse y alinearse a las prioridades nacionales prescritas en el PND y sus respectivos programas</a:t>
          </a:r>
        </a:p>
      </dsp:txBody>
      <dsp:txXfrm>
        <a:off x="3523879" y="1293059"/>
        <a:ext cx="2524440" cy="1477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7E461-708C-4C67-8733-75A0200E2A51}">
      <dsp:nvSpPr>
        <dsp:cNvPr id="0" name=""/>
        <dsp:cNvSpPr/>
      </dsp:nvSpPr>
      <dsp:spPr>
        <a:xfrm>
          <a:off x="1190" y="1016142"/>
          <a:ext cx="2539007" cy="133254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Artículos 25 y 26 de la CPEUM </a:t>
          </a:r>
        </a:p>
      </dsp:txBody>
      <dsp:txXfrm>
        <a:off x="40219" y="1055171"/>
        <a:ext cx="2460949" cy="1254489"/>
      </dsp:txXfrm>
    </dsp:sp>
    <dsp:sp modelId="{9310B1A4-9189-4726-A422-6A6AF0FE7E46}">
      <dsp:nvSpPr>
        <dsp:cNvPr id="0" name=""/>
        <dsp:cNvSpPr/>
      </dsp:nvSpPr>
      <dsp:spPr>
        <a:xfrm>
          <a:off x="2794099" y="1367579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700" kern="1200"/>
        </a:p>
      </dsp:txBody>
      <dsp:txXfrm>
        <a:off x="2794099" y="1493514"/>
        <a:ext cx="376788" cy="377803"/>
      </dsp:txXfrm>
    </dsp:sp>
    <dsp:sp modelId="{256E6A94-A43E-4227-B13F-F9AFC3B2E2E1}">
      <dsp:nvSpPr>
        <dsp:cNvPr id="0" name=""/>
        <dsp:cNvSpPr/>
      </dsp:nvSpPr>
      <dsp:spPr>
        <a:xfrm>
          <a:off x="3555801" y="1096186"/>
          <a:ext cx="2539007" cy="1172459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Corresponde al Estado la rectoría del desarrollo nacional y le mandata a  establecer un sistema nacional de planeación democrática.</a:t>
          </a:r>
        </a:p>
      </dsp:txBody>
      <dsp:txXfrm>
        <a:off x="3590141" y="1130526"/>
        <a:ext cx="2470327" cy="1103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F6FBA-30DF-4FB2-9F65-345835B01FFB}">
      <dsp:nvSpPr>
        <dsp:cNvPr id="0" name=""/>
        <dsp:cNvSpPr/>
      </dsp:nvSpPr>
      <dsp:spPr>
        <a:xfrm>
          <a:off x="1190" y="869471"/>
          <a:ext cx="2539007" cy="152340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Dispositivos e instrumentos del despliegue cotidiano de los programas y presupuesto </a:t>
          </a:r>
        </a:p>
      </dsp:txBody>
      <dsp:txXfrm>
        <a:off x="45809" y="914090"/>
        <a:ext cx="2449769" cy="1434166"/>
      </dsp:txXfrm>
    </dsp:sp>
    <dsp:sp modelId="{49543477-5027-4BE7-807A-5538BF07EC68}">
      <dsp:nvSpPr>
        <dsp:cNvPr id="0" name=""/>
        <dsp:cNvSpPr/>
      </dsp:nvSpPr>
      <dsp:spPr>
        <a:xfrm>
          <a:off x="2794099" y="1316336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700" kern="1200"/>
        </a:p>
      </dsp:txBody>
      <dsp:txXfrm>
        <a:off x="2794099" y="1442271"/>
        <a:ext cx="376788" cy="377803"/>
      </dsp:txXfrm>
    </dsp:sp>
    <dsp:sp modelId="{89E07866-96F0-4C86-9FCF-11592C221C48}">
      <dsp:nvSpPr>
        <dsp:cNvPr id="0" name=""/>
        <dsp:cNvSpPr/>
      </dsp:nvSpPr>
      <dsp:spPr>
        <a:xfrm>
          <a:off x="3555801" y="869471"/>
          <a:ext cx="2539007" cy="1523404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Reglas de operación, protocolos de atención, lineamientos técnicos o normas oficiales</a:t>
          </a:r>
        </a:p>
      </dsp:txBody>
      <dsp:txXfrm>
        <a:off x="3600420" y="914090"/>
        <a:ext cx="2449769" cy="1434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7E461-708C-4C67-8733-75A0200E2A51}">
      <dsp:nvSpPr>
        <dsp:cNvPr id="0" name=""/>
        <dsp:cNvSpPr/>
      </dsp:nvSpPr>
      <dsp:spPr>
        <a:xfrm>
          <a:off x="1190" y="1054736"/>
          <a:ext cx="2539007" cy="118818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Ley de Planeación</a:t>
          </a:r>
        </a:p>
      </dsp:txBody>
      <dsp:txXfrm>
        <a:off x="35991" y="1089537"/>
        <a:ext cx="2469405" cy="1118582"/>
      </dsp:txXfrm>
    </dsp:sp>
    <dsp:sp modelId="{9310B1A4-9189-4726-A422-6A6AF0FE7E46}">
      <dsp:nvSpPr>
        <dsp:cNvPr id="0" name=""/>
        <dsp:cNvSpPr/>
      </dsp:nvSpPr>
      <dsp:spPr>
        <a:xfrm>
          <a:off x="2794099" y="1333992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700" kern="1200"/>
        </a:p>
      </dsp:txBody>
      <dsp:txXfrm>
        <a:off x="2794099" y="1459927"/>
        <a:ext cx="376788" cy="377803"/>
      </dsp:txXfrm>
    </dsp:sp>
    <dsp:sp modelId="{256E6A94-A43E-4227-B13F-F9AFC3B2E2E1}">
      <dsp:nvSpPr>
        <dsp:cNvPr id="0" name=""/>
        <dsp:cNvSpPr/>
      </dsp:nvSpPr>
      <dsp:spPr>
        <a:xfrm>
          <a:off x="3555801" y="1054736"/>
          <a:ext cx="2539007" cy="1188184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Mandata elaboración del Plan Nacional de Desarrollo (PND) y sus programas derivados: sectoriales, especiales, transversales, regionales</a:t>
          </a:r>
        </a:p>
      </dsp:txBody>
      <dsp:txXfrm>
        <a:off x="3590602" y="1089537"/>
        <a:ext cx="2469405" cy="1118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ED95B-416F-4DA1-9659-6501C4172096}">
      <dsp:nvSpPr>
        <dsp:cNvPr id="0" name=""/>
        <dsp:cNvSpPr/>
      </dsp:nvSpPr>
      <dsp:spPr>
        <a:xfrm>
          <a:off x="2883414" y="2211347"/>
          <a:ext cx="1577987" cy="157798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La Discriminación </a:t>
          </a:r>
        </a:p>
      </dsp:txBody>
      <dsp:txXfrm>
        <a:off x="3114505" y="2442438"/>
        <a:ext cx="1115805" cy="1115805"/>
      </dsp:txXfrm>
    </dsp:sp>
    <dsp:sp modelId="{C3BFECF4-0935-4405-9E4F-E781CC448E60}">
      <dsp:nvSpPr>
        <dsp:cNvPr id="0" name=""/>
        <dsp:cNvSpPr/>
      </dsp:nvSpPr>
      <dsp:spPr>
        <a:xfrm rot="16200000">
          <a:off x="3505381" y="1637399"/>
          <a:ext cx="334052" cy="536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555489" y="1794810"/>
        <a:ext cx="233836" cy="321909"/>
      </dsp:txXfrm>
    </dsp:sp>
    <dsp:sp modelId="{4876E474-3F6E-47A7-85D9-E45E4CA3D1F6}">
      <dsp:nvSpPr>
        <dsp:cNvPr id="0" name=""/>
        <dsp:cNvSpPr/>
      </dsp:nvSpPr>
      <dsp:spPr>
        <a:xfrm>
          <a:off x="2883414" y="3070"/>
          <a:ext cx="1577987" cy="1577987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Es de </a:t>
          </a:r>
          <a:r>
            <a:rPr lang="es-MX" sz="14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condición estructural</a:t>
          </a:r>
        </a:p>
      </dsp:txBody>
      <dsp:txXfrm>
        <a:off x="3114505" y="234161"/>
        <a:ext cx="1115805" cy="1115805"/>
      </dsp:txXfrm>
    </dsp:sp>
    <dsp:sp modelId="{EF275054-23CC-4F22-8D1B-CB03DC5FF2A2}">
      <dsp:nvSpPr>
        <dsp:cNvPr id="0" name=""/>
        <dsp:cNvSpPr/>
      </dsp:nvSpPr>
      <dsp:spPr>
        <a:xfrm rot="21256812">
          <a:off x="4582972" y="2625569"/>
          <a:ext cx="305694" cy="536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4583200" y="2737442"/>
        <a:ext cx="213986" cy="321909"/>
      </dsp:txXfrm>
    </dsp:sp>
    <dsp:sp modelId="{E523A8F1-846C-4921-ABC6-360DC8FC3FA9}">
      <dsp:nvSpPr>
        <dsp:cNvPr id="0" name=""/>
        <dsp:cNvSpPr/>
      </dsp:nvSpPr>
      <dsp:spPr>
        <a:xfrm>
          <a:off x="5027455" y="1996595"/>
          <a:ext cx="1577987" cy="157798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Es una interacción </a:t>
          </a:r>
          <a:r>
            <a:rPr lang="es-MX" sz="14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asimétrica de dominio</a:t>
          </a:r>
        </a:p>
      </dsp:txBody>
      <dsp:txXfrm>
        <a:off x="5258546" y="2227686"/>
        <a:ext cx="1115805" cy="1115805"/>
      </dsp:txXfrm>
    </dsp:sp>
    <dsp:sp modelId="{EEA1D612-3B50-4725-B969-291C98DBE771}">
      <dsp:nvSpPr>
        <dsp:cNvPr id="0" name=""/>
        <dsp:cNvSpPr/>
      </dsp:nvSpPr>
      <dsp:spPr>
        <a:xfrm rot="11151000">
          <a:off x="2163654" y="2603793"/>
          <a:ext cx="513262" cy="536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10800000">
        <a:off x="2317232" y="2718943"/>
        <a:ext cx="359283" cy="321909"/>
      </dsp:txXfrm>
    </dsp:sp>
    <dsp:sp modelId="{42E03473-D179-40EF-AA29-9A5291EB630C}">
      <dsp:nvSpPr>
        <dsp:cNvPr id="0" name=""/>
        <dsp:cNvSpPr/>
      </dsp:nvSpPr>
      <dsp:spPr>
        <a:xfrm>
          <a:off x="350267" y="1951805"/>
          <a:ext cx="1577987" cy="1577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Genera y profundiza las </a:t>
          </a:r>
          <a:r>
            <a:rPr lang="es-MX" sz="1400" i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desigualdades sociales</a:t>
          </a:r>
          <a:r>
            <a:rPr lang="es-MX" sz="1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		</a:t>
          </a:r>
        </a:p>
      </dsp:txBody>
      <dsp:txXfrm>
        <a:off x="581358" y="2182896"/>
        <a:ext cx="1115805" cy="1115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38900351-190D-EC49-9B00-2968CB6DFD9D}" type="datetimeFigureOut">
              <a:rPr lang="es-MX" smtClean="0"/>
              <a:t>06/09/2018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09F1870-F03D-2B4A-9D27-D45DB8B24F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49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6" indent="-174706">
              <a:buFontTx/>
              <a:buChar char="-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F1870-F03D-2B4A-9D27-D45DB8B24F59}" type="slidenum">
              <a:rPr lang="es-MX" smtClean="0"/>
              <a:t>46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996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6" indent="-174706">
              <a:buFontTx/>
              <a:buChar char="-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F1870-F03D-2B4A-9D27-D45DB8B24F59}" type="slidenum">
              <a:rPr lang="es-MX" smtClean="0"/>
              <a:t>47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769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FECB9-AEE2-45D7-9BB7-B9D678BD0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F39D4F-F6FC-47E5-93FD-71EE161EE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2B94E-41C8-4077-A5AE-B5477DD7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C35D-DE17-4029-9B2F-E0D6280DB676}" type="datetimeFigureOut">
              <a:rPr lang="es-MX" smtClean="0"/>
              <a:t>06/09/2018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FDEAD7-29BB-4140-933D-DC9858C5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5A3E8A-BC48-410D-B7D7-5866AB88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60E3-D82D-49AB-87B7-E155A4FADF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506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73D28-A766-4E53-A3CB-541E0E6D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7C3965-7607-414F-8FF5-76B6AB96D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44CD61-0EC4-41B0-970A-6565D1EB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C35D-DE17-4029-9B2F-E0D6280DB676}" type="datetimeFigureOut">
              <a:rPr lang="es-MX" smtClean="0"/>
              <a:t>06/09/2018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924854-C499-49EA-A2FD-144D1055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F0EA5E-B693-45E4-80A8-473BE768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60E3-D82D-49AB-87B7-E155A4FADF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405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BC5089-3EAA-482A-8E2F-5548D76132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E79337-AD5A-4AD8-B1CD-8B8149569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3F30E-F175-468A-AE8A-22A7E6E9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C35D-DE17-4029-9B2F-E0D6280DB676}" type="datetimeFigureOut">
              <a:rPr lang="es-MX" smtClean="0"/>
              <a:t>06/09/2018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CBF363-4C28-4016-89C3-C808F71B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35C826-10D2-49E7-9923-2668B0CE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60E3-D82D-49AB-87B7-E155A4FADF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49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FF7AE-B6AF-486A-B17A-A8DBA97BF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78199A-96C5-4A79-B2B6-039AD4E63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8FF3B-F5DC-4AAE-B758-5F6359432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C35D-DE17-4029-9B2F-E0D6280DB676}" type="datetimeFigureOut">
              <a:rPr lang="es-MX" smtClean="0"/>
              <a:t>06/09/2018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3B1BFE-B52C-448A-B166-291D7BD2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E457C-09E9-470F-B94D-6FF29783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60E3-D82D-49AB-87B7-E155A4FADF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772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44443-A8D3-4536-8C06-AEA0A005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30411E-C63F-4683-B9A9-8717E892B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A7B892-06D9-43BC-824E-79D2EAA7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C35D-DE17-4029-9B2F-E0D6280DB676}" type="datetimeFigureOut">
              <a:rPr lang="es-MX" smtClean="0"/>
              <a:t>06/09/2018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7CA5DE-F14E-465B-8C39-6AD3EC28B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5E70FB-96FF-42E5-8914-E5BE7EED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60E3-D82D-49AB-87B7-E155A4FADF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036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D8B81-41B3-4246-BAC1-AA187A1C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293F8-B876-4ED4-97CD-8B5D7E9F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F2350C-4C43-4B29-B92F-70EF564F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04BE58-D6CB-4E10-AFDD-C7A23B0A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C35D-DE17-4029-9B2F-E0D6280DB676}" type="datetimeFigureOut">
              <a:rPr lang="es-MX" smtClean="0"/>
              <a:t>06/09/2018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87A707-E154-44A3-AB26-3BFB27A8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DEC7E9-5846-4F3B-9A61-7B32CB04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60E3-D82D-49AB-87B7-E155A4FADF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991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AC0C8-9731-455C-9423-F65C00F6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D9164D-4BB2-4234-A2E2-547ACD313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147C16-A881-4136-9464-E9CAF92FC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FF9E58-D998-48F7-B554-B6E4C6DE9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5403B4-665F-4BBF-8893-615022403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621D8B-AE05-49F9-8D62-9C4530132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C35D-DE17-4029-9B2F-E0D6280DB676}" type="datetimeFigureOut">
              <a:rPr lang="es-MX" smtClean="0"/>
              <a:t>06/09/2018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67F641-6D8D-483B-9462-6F4F21D3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EA0CE8-6B43-4563-81A3-60B70D52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60E3-D82D-49AB-87B7-E155A4FADF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484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87887-1FEB-4118-A914-2C616A12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2D2C3B-F1D9-43E2-9473-2A9550A0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C35D-DE17-4029-9B2F-E0D6280DB676}" type="datetimeFigureOut">
              <a:rPr lang="es-MX" smtClean="0"/>
              <a:t>06/09/2018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27B425-C1D7-48BD-9883-AA522C91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631CB-1FFF-498B-8F76-837C7FD5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60E3-D82D-49AB-87B7-E155A4FADF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928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B03B3F-372C-480A-81F4-AC3A10CA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C35D-DE17-4029-9B2F-E0D6280DB676}" type="datetimeFigureOut">
              <a:rPr lang="es-MX" smtClean="0"/>
              <a:t>06/09/2018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5DD535-BAA9-4267-99F6-6ABAA51D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3530C2-F407-4921-BBC0-12D3F412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60E3-D82D-49AB-87B7-E155A4FADF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561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2EA42-6148-41EB-9BB8-61033113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C255C8-294F-4373-B65F-A9A7DEDD4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32CBFA-9515-4BC9-98E3-D460B1570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1A0A9F-AEAE-4D62-85C7-7B848143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C35D-DE17-4029-9B2F-E0D6280DB676}" type="datetimeFigureOut">
              <a:rPr lang="es-MX" smtClean="0"/>
              <a:t>06/09/2018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3D6612-D074-4019-B41B-8D23288B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DF95C7-6FB7-41AF-9540-CD446560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60E3-D82D-49AB-87B7-E155A4FADF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563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B7CAD-0A17-4754-AAE7-8E932A5B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33CBC2-87EC-4372-8204-E61EFF88A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EF8DC9-BC29-4C75-8FDA-30C41F5D8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F255EE-D8C9-4CA7-9CA9-0C7C43C9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C35D-DE17-4029-9B2F-E0D6280DB676}" type="datetimeFigureOut">
              <a:rPr lang="es-MX" smtClean="0"/>
              <a:t>06/09/2018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3D7E45-C0D4-4B14-8392-259B0B216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1130DC-10CD-48F5-A5E6-E83FBC7A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60E3-D82D-49AB-87B7-E155A4FADF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66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595237-CB41-4CB8-AAA6-0BB9C109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BB1E09-78A9-4373-9A1E-61222A905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66604E-BAF7-42E0-8BD5-C06E9BCCB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C35D-DE17-4029-9B2F-E0D6280DB676}" type="datetimeFigureOut">
              <a:rPr lang="es-MX" smtClean="0"/>
              <a:t>06/09/2018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9420B4-C86D-4A3A-9A27-2F7EB9021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CA8130-982B-4638-9E45-044CA486C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60E3-D82D-49AB-87B7-E155A4FADF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140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p.gesoc.org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s.gesoc.org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Data" Target="../diagrams/data4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Layout" Target="../diagrams/layout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microsoft.com/office/2007/relationships/diagramDrawing" Target="../diagrams/drawing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lejandro.gonzalez@vsdconsultores.com.m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22138593-FD9F-4E77-9C78-91FAD065096E}"/>
              </a:ext>
            </a:extLst>
          </p:cNvPr>
          <p:cNvSpPr txBox="1">
            <a:spLocks/>
          </p:cNvSpPr>
          <p:nvPr/>
        </p:nvSpPr>
        <p:spPr>
          <a:xfrm>
            <a:off x="2915817" y="2567115"/>
            <a:ext cx="8175815" cy="2061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cap="all" dirty="0">
                <a:solidFill>
                  <a:srgbClr val="C00000"/>
                </a:solidFill>
              </a:rPr>
              <a:t>Taller 2: Planeación democrática con criterios de inclusión y no discriminación</a:t>
            </a:r>
          </a:p>
          <a:p>
            <a:pPr algn="r"/>
            <a:endParaRPr lang="es-MX" sz="2400" b="1" cap="all" dirty="0">
              <a:solidFill>
                <a:srgbClr val="C00000"/>
              </a:solidFill>
            </a:endParaRPr>
          </a:p>
          <a:p>
            <a:pPr algn="r"/>
            <a:r>
              <a:rPr lang="es-MX" sz="2000" b="1" cap="all" dirty="0">
                <a:solidFill>
                  <a:srgbClr val="002060"/>
                </a:solidFill>
              </a:rPr>
              <a:t>ALEJANDRO GONZÁLEZ ARREOLA</a:t>
            </a:r>
          </a:p>
          <a:p>
            <a:pPr algn="r"/>
            <a:r>
              <a:rPr lang="es-MX" sz="2000" b="1" cap="all" dirty="0">
                <a:solidFill>
                  <a:srgbClr val="002060"/>
                </a:solidFill>
              </a:rPr>
              <a:t>SOCIO-CONSULTOR SENIOR</a:t>
            </a:r>
          </a:p>
          <a:p>
            <a:pPr algn="r"/>
            <a:endParaRPr lang="es-MX" sz="2400" b="1" cap="all" dirty="0">
              <a:solidFill>
                <a:srgbClr val="C00000"/>
              </a:solidFill>
            </a:endParaRPr>
          </a:p>
          <a:p>
            <a:pPr algn="r"/>
            <a:endParaRPr lang="es-MX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8B28D9F8-2AA3-4059-A315-B05E869F51A4}"/>
              </a:ext>
            </a:extLst>
          </p:cNvPr>
          <p:cNvSpPr txBox="1">
            <a:spLocks/>
          </p:cNvSpPr>
          <p:nvPr/>
        </p:nvSpPr>
        <p:spPr>
          <a:xfrm>
            <a:off x="5264913" y="4998450"/>
            <a:ext cx="5826719" cy="1096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Calibri Ligth"/>
              </a:rPr>
              <a:t>SEPTIEMBRE 2018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4C5917-BD74-4A2C-9298-E9873EA58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5" y="476672"/>
            <a:ext cx="1752392" cy="20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6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5B46BB3-079E-40FD-8E4E-7AFD4AD8EEB1}"/>
              </a:ext>
            </a:extLst>
          </p:cNvPr>
          <p:cNvSpPr/>
          <p:nvPr/>
        </p:nvSpPr>
        <p:spPr>
          <a:xfrm>
            <a:off x="1776647" y="1110898"/>
            <a:ext cx="7200800" cy="2056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MX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436DD07-48C8-4623-BC07-567808C071E8}"/>
              </a:ext>
            </a:extLst>
          </p:cNvPr>
          <p:cNvSpPr/>
          <p:nvPr/>
        </p:nvSpPr>
        <p:spPr>
          <a:xfrm>
            <a:off x="4208001" y="1317578"/>
            <a:ext cx="3528392" cy="78256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Instrumentos técnico-procedimentales anuales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D84162E-767B-4BE2-83AA-1343292F0838}"/>
              </a:ext>
            </a:extLst>
          </p:cNvPr>
          <p:cNvSpPr/>
          <p:nvPr/>
        </p:nvSpPr>
        <p:spPr>
          <a:xfrm>
            <a:off x="8137051" y="3213482"/>
            <a:ext cx="1736224" cy="967371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Lineamientos</a:t>
            </a:r>
            <a:endParaRPr lang="es-MX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98760F-6D8A-4560-A86A-13A4E54075B8}"/>
              </a:ext>
            </a:extLst>
          </p:cNvPr>
          <p:cNvSpPr txBox="1"/>
          <p:nvPr/>
        </p:nvSpPr>
        <p:spPr>
          <a:xfrm>
            <a:off x="5233031" y="232598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Como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3475D80-B6A9-4C39-9A1C-9340C4B19966}"/>
              </a:ext>
            </a:extLst>
          </p:cNvPr>
          <p:cNvCxnSpPr>
            <a:cxnSpLocks/>
          </p:cNvCxnSpPr>
          <p:nvPr/>
        </p:nvCxnSpPr>
        <p:spPr>
          <a:xfrm flipH="1">
            <a:off x="4049586" y="2743764"/>
            <a:ext cx="1656183" cy="50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8F8B5E7-DF96-4D59-98B4-363A63C56EA1}"/>
              </a:ext>
            </a:extLst>
          </p:cNvPr>
          <p:cNvCxnSpPr>
            <a:cxnSpLocks/>
          </p:cNvCxnSpPr>
          <p:nvPr/>
        </p:nvCxnSpPr>
        <p:spPr>
          <a:xfrm>
            <a:off x="6459437" y="2771601"/>
            <a:ext cx="1501424" cy="488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340D602-EC44-47D1-8B74-1F5C97F4A1AA}"/>
              </a:ext>
            </a:extLst>
          </p:cNvPr>
          <p:cNvCxnSpPr>
            <a:cxnSpLocks/>
          </p:cNvCxnSpPr>
          <p:nvPr/>
        </p:nvCxnSpPr>
        <p:spPr>
          <a:xfrm>
            <a:off x="6025119" y="2688942"/>
            <a:ext cx="0" cy="5833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48EDFC7-EB6F-40E6-9278-2DC9F467343E}"/>
              </a:ext>
            </a:extLst>
          </p:cNvPr>
          <p:cNvSpPr/>
          <p:nvPr/>
        </p:nvSpPr>
        <p:spPr>
          <a:xfrm>
            <a:off x="6159604" y="3474906"/>
            <a:ext cx="1736224" cy="967371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Normas oficiales</a:t>
            </a:r>
            <a:endParaRPr lang="es-MX" sz="160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3994FE3-7A6A-4DB6-BA75-F564A44DF700}"/>
              </a:ext>
            </a:extLst>
          </p:cNvPr>
          <p:cNvSpPr/>
          <p:nvPr/>
        </p:nvSpPr>
        <p:spPr>
          <a:xfrm>
            <a:off x="4088857" y="3500802"/>
            <a:ext cx="1736224" cy="967371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Protocolos de atención</a:t>
            </a:r>
            <a:endParaRPr lang="es-MX" sz="160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089E2F6-FC8F-4808-A676-47959D2A8202}"/>
              </a:ext>
            </a:extLst>
          </p:cNvPr>
          <p:cNvSpPr/>
          <p:nvPr/>
        </p:nvSpPr>
        <p:spPr>
          <a:xfrm>
            <a:off x="2176964" y="3089695"/>
            <a:ext cx="1736224" cy="967371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Reglas de Operación</a:t>
            </a:r>
            <a:endParaRPr lang="es-MX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D10DF8-E7EE-46E4-992C-9BC000C979AE}"/>
              </a:ext>
            </a:extLst>
          </p:cNvPr>
          <p:cNvSpPr txBox="1"/>
          <p:nvPr/>
        </p:nvSpPr>
        <p:spPr>
          <a:xfrm>
            <a:off x="2371800" y="4854152"/>
            <a:ext cx="7200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+mj-lt"/>
              </a:rPr>
              <a:t>Regulan y norman técnica y procedimentalmente la instrumentación operativa de los distintos programas previstos en la EP</a:t>
            </a: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D164AE16-9FED-4E14-ACDC-CAF4343248AB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132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Nivel </a:t>
            </a:r>
            <a:r>
              <a:rPr lang="es-MX" sz="3200" b="1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Micro</a:t>
            </a:r>
            <a:endParaRPr lang="es-MX" sz="3200" b="1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074BF7D-7958-4A63-A074-DA87628E2E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0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B3E6D8B-3720-454F-B8E5-3C89590519C1}"/>
              </a:ext>
            </a:extLst>
          </p:cNvPr>
          <p:cNvSpPr/>
          <p:nvPr/>
        </p:nvSpPr>
        <p:spPr>
          <a:xfrm>
            <a:off x="611561" y="752376"/>
            <a:ext cx="10141287" cy="7319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Las respectivas leyes de planeación de las 32 entidades federativas establecen la necesidad de sustentar y alinear la planeación estatal a las prioridades nacionales prescritas en el PND 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Posteriormente </a:t>
            </a:r>
            <a:r>
              <a:rPr lang="es-MX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replican</a:t>
            </a: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su vez, el mismo modelo de alineación vertical descendente y ascendente aplicado a nivel federal, pero en las respectivas dimensiones </a:t>
            </a:r>
            <a:r>
              <a:rPr lang="es-MX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meso</a:t>
            </a: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y </a:t>
            </a:r>
            <a:r>
              <a:rPr lang="es-MX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micro</a:t>
            </a: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de cada estado.</a:t>
            </a: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MX" dirty="0"/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MX" dirty="0"/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dirty="0"/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s-MX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132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Ámbito Estatal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8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B3E6D8B-3720-454F-B8E5-3C89590519C1}"/>
              </a:ext>
            </a:extLst>
          </p:cNvPr>
          <p:cNvSpPr/>
          <p:nvPr/>
        </p:nvSpPr>
        <p:spPr>
          <a:xfrm>
            <a:off x="611561" y="752376"/>
            <a:ext cx="10141287" cy="6858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 asegurar que las prescripciones descritas en el Modelo de Planeación, Programación, Presupuestación Implementación que sustenta la PND, sean </a:t>
            </a:r>
            <a:r>
              <a:rPr lang="es-MX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instrumentadas de forma causalmente idónea</a:t>
            </a: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por el conjunto de la AP, el modelo también considera </a:t>
            </a:r>
            <a:r>
              <a:rPr lang="es-MX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medidas de control internas y externas de la AP </a:t>
            </a: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bajo formas de auditorías, evaluaciones y revisiones de distinto tipo (contables, operacionales, de procesos, de resultados, de impactos y de desempeño, entre otras).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MX" dirty="0"/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MX" dirty="0"/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dirty="0"/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s-MX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132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Previsiones de Control (i)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6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132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Previsiones de Control (ii)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C07FE01-2F6C-4E41-ADD7-428DE0B3983E}"/>
              </a:ext>
            </a:extLst>
          </p:cNvPr>
          <p:cNvSpPr/>
          <p:nvPr/>
        </p:nvSpPr>
        <p:spPr>
          <a:xfrm>
            <a:off x="1515148" y="1128994"/>
            <a:ext cx="7200800" cy="2056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MX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25F69F1-177C-428D-B9E9-78FFB295E670}"/>
              </a:ext>
            </a:extLst>
          </p:cNvPr>
          <p:cNvSpPr/>
          <p:nvPr/>
        </p:nvSpPr>
        <p:spPr>
          <a:xfrm>
            <a:off x="3640604" y="938487"/>
            <a:ext cx="4112254" cy="931611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de control de la AP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F7BBC90-F7FA-4BD5-954C-5E48643EDBA6}"/>
              </a:ext>
            </a:extLst>
          </p:cNvPr>
          <p:cNvSpPr/>
          <p:nvPr/>
        </p:nvSpPr>
        <p:spPr>
          <a:xfrm>
            <a:off x="2248287" y="2822356"/>
            <a:ext cx="3026598" cy="198355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/>
              <a:t>1. Aquellas que </a:t>
            </a:r>
            <a:r>
              <a:rPr lang="es-MX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valoran el apego a los procedimientos técnicos y administrativos </a:t>
            </a:r>
            <a:r>
              <a:rPr lang="es-MX" sz="1500" dirty="0"/>
              <a:t>que regulan y norman la actuación operativa de las unidades y personas responsables de la implementación de los programas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C8D836-CA79-4132-B609-B03C0AB50BA1}"/>
              </a:ext>
            </a:extLst>
          </p:cNvPr>
          <p:cNvSpPr txBox="1"/>
          <p:nvPr/>
        </p:nvSpPr>
        <p:spPr>
          <a:xfrm>
            <a:off x="5227528" y="1996189"/>
            <a:ext cx="1023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Dos tipos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A6A8D94-13AA-407D-AC86-93C39CA535A7}"/>
              </a:ext>
            </a:extLst>
          </p:cNvPr>
          <p:cNvCxnSpPr>
            <a:cxnSpLocks/>
          </p:cNvCxnSpPr>
          <p:nvPr/>
        </p:nvCxnSpPr>
        <p:spPr>
          <a:xfrm>
            <a:off x="5855195" y="2343737"/>
            <a:ext cx="1069583" cy="449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89C7C2F-7390-4B2C-A4A4-974CF37E77D5}"/>
              </a:ext>
            </a:extLst>
          </p:cNvPr>
          <p:cNvCxnSpPr>
            <a:cxnSpLocks/>
          </p:cNvCxnSpPr>
          <p:nvPr/>
        </p:nvCxnSpPr>
        <p:spPr>
          <a:xfrm flipH="1">
            <a:off x="4764443" y="2365034"/>
            <a:ext cx="721957" cy="3791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63B8C17-7296-4D4A-831B-1450B21B31C7}"/>
              </a:ext>
            </a:extLst>
          </p:cNvPr>
          <p:cNvSpPr/>
          <p:nvPr/>
        </p:nvSpPr>
        <p:spPr>
          <a:xfrm>
            <a:off x="6318816" y="2940280"/>
            <a:ext cx="2563515" cy="15189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/>
              <a:t>2. Aquellas que </a:t>
            </a:r>
            <a:r>
              <a:rPr lang="es-MX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valoran el progreso mostrado en el cumplimiento de las actividades y metas </a:t>
            </a:r>
            <a:r>
              <a:rPr lang="es-MX" sz="1500" dirty="0"/>
              <a:t>previstas en los programas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D51AC168-3B91-42EA-A758-F5CB2AB444E0}"/>
              </a:ext>
            </a:extLst>
          </p:cNvPr>
          <p:cNvSpPr/>
          <p:nvPr/>
        </p:nvSpPr>
        <p:spPr>
          <a:xfrm>
            <a:off x="2704279" y="5432966"/>
            <a:ext cx="2114614" cy="93223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Eficiencia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dirty="0"/>
              <a:t>e </a:t>
            </a:r>
            <a:r>
              <a:rPr lang="es-MX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integridad</a:t>
            </a:r>
            <a:r>
              <a:rPr lang="es-MX" sz="1400" b="1" u="sng" dirty="0"/>
              <a:t> </a:t>
            </a:r>
            <a:r>
              <a:rPr lang="es-MX" sz="1400" dirty="0"/>
              <a:t>de las actividades 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88E17E4-3F48-402A-8918-469AA62E9704}"/>
              </a:ext>
            </a:extLst>
          </p:cNvPr>
          <p:cNvSpPr/>
          <p:nvPr/>
        </p:nvSpPr>
        <p:spPr>
          <a:xfrm>
            <a:off x="6239559" y="5140503"/>
            <a:ext cx="3026598" cy="125572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Eficacia: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Consecución</a:t>
            </a:r>
            <a:r>
              <a:rPr lang="es-MX" sz="1400" dirty="0"/>
              <a:t> de los objetivos, resultados e impactos buscados y la idoneidad técnico-metodológica del diseño e implementación de los programas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80274A6-DB2C-4A00-806A-510D7E4D9D2F}"/>
              </a:ext>
            </a:extLst>
          </p:cNvPr>
          <p:cNvSpPr txBox="1"/>
          <p:nvPr/>
        </p:nvSpPr>
        <p:spPr>
          <a:xfrm>
            <a:off x="7888004" y="4578518"/>
            <a:ext cx="112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Se busca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F766125-662D-4E88-BFE9-3E4AE3B6F6CA}"/>
              </a:ext>
            </a:extLst>
          </p:cNvPr>
          <p:cNvSpPr txBox="1"/>
          <p:nvPr/>
        </p:nvSpPr>
        <p:spPr>
          <a:xfrm>
            <a:off x="3905276" y="4984178"/>
            <a:ext cx="112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Se busca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BAD907C-8C17-4C1C-B558-028B594E465C}"/>
              </a:ext>
            </a:extLst>
          </p:cNvPr>
          <p:cNvCxnSpPr>
            <a:cxnSpLocks/>
          </p:cNvCxnSpPr>
          <p:nvPr/>
        </p:nvCxnSpPr>
        <p:spPr>
          <a:xfrm>
            <a:off x="3765102" y="4975984"/>
            <a:ext cx="0" cy="324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9C36367-120F-4DCA-AAC7-FA98D15D5A54}"/>
              </a:ext>
            </a:extLst>
          </p:cNvPr>
          <p:cNvCxnSpPr>
            <a:cxnSpLocks/>
          </p:cNvCxnSpPr>
          <p:nvPr/>
        </p:nvCxnSpPr>
        <p:spPr>
          <a:xfrm>
            <a:off x="7752858" y="4615696"/>
            <a:ext cx="0" cy="324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2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132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Previsiones de Control (iii)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A67160E-F2CD-4BD2-8434-05D958592E53}"/>
              </a:ext>
            </a:extLst>
          </p:cNvPr>
          <p:cNvSpPr/>
          <p:nvPr/>
        </p:nvSpPr>
        <p:spPr>
          <a:xfrm>
            <a:off x="91284" y="620688"/>
            <a:ext cx="10634774" cy="9905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Aunque las previsiones de control son de diverso tipo y alcance, y comprenden a los tres niveles analíticos del modelo (</a:t>
            </a:r>
            <a:r>
              <a:rPr lang="es-MX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macro</a:t>
            </a: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MX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meso</a:t>
            </a: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y </a:t>
            </a:r>
            <a:r>
              <a:rPr lang="es-MX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micro</a:t>
            </a: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), en la práctica, la gran mayoría de las acciones de control interno y externo suelen concentrarse en los </a:t>
            </a:r>
            <a:r>
              <a:rPr lang="es-MX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niveles </a:t>
            </a:r>
            <a:r>
              <a:rPr lang="es-MX" sz="2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micro</a:t>
            </a:r>
            <a:r>
              <a:rPr lang="es-MX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y </a:t>
            </a:r>
            <a:r>
              <a:rPr lang="es-MX" sz="2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meso</a:t>
            </a:r>
            <a:r>
              <a:rPr lang="es-MX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 verificar el apego a procedimientos técnicos y administrativos.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 consecuencia</a:t>
            </a: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la aplicación del modelo incentiva que las unidades administrativas y el personal de la AP </a:t>
            </a:r>
            <a:r>
              <a:rPr lang="es-MX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prioricen la implementación de procedimientos técnico-administrativos,</a:t>
            </a: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así como la realización de actividades y cumplimiento de metas operativas programadas, </a:t>
            </a:r>
            <a:r>
              <a:rPr lang="es-MX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aún si éstos no resultan causalmente idóneos</a:t>
            </a: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para obtener los resultados e impactos previstos por los programas presupuestarios, o bien, por los programas derivados del PND.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/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/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/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MX" dirty="0"/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MX" dirty="0"/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dirty="0"/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s-MX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0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132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Previsiones de Control (iv)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FFAE6C6-5131-43EF-8F35-E35C4C565812}"/>
              </a:ext>
            </a:extLst>
          </p:cNvPr>
          <p:cNvSpPr/>
          <p:nvPr/>
        </p:nvSpPr>
        <p:spPr>
          <a:xfrm>
            <a:off x="3889934" y="774344"/>
            <a:ext cx="4239922" cy="113354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Dependencias/agencias gubernamentales responsables de establecer y conducir transversalmente el Modelo de la PN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0244865-7EDF-44F5-9BEE-6C9CDC56DE26}"/>
              </a:ext>
            </a:extLst>
          </p:cNvPr>
          <p:cNvSpPr/>
          <p:nvPr/>
        </p:nvSpPr>
        <p:spPr>
          <a:xfrm>
            <a:off x="2827988" y="2638603"/>
            <a:ext cx="2582232" cy="87001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“DEPENDENCIAS GLOBALIZADORAS”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8E3FEF0-DA48-4F81-B58C-C7B9BD6CD7AE}"/>
              </a:ext>
            </a:extLst>
          </p:cNvPr>
          <p:cNvSpPr txBox="1"/>
          <p:nvPr/>
        </p:nvSpPr>
        <p:spPr>
          <a:xfrm>
            <a:off x="4022107" y="2023043"/>
            <a:ext cx="1101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Principales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5BB2DEA-927B-4B7E-95D6-E74E3CBC8395}"/>
              </a:ext>
            </a:extLst>
          </p:cNvPr>
          <p:cNvCxnSpPr>
            <a:cxnSpLocks/>
          </p:cNvCxnSpPr>
          <p:nvPr/>
        </p:nvCxnSpPr>
        <p:spPr>
          <a:xfrm flipH="1">
            <a:off x="4535167" y="2095485"/>
            <a:ext cx="1334803" cy="4574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4321763-C46E-41AE-894D-8AC734E7B0E4}"/>
              </a:ext>
            </a:extLst>
          </p:cNvPr>
          <p:cNvSpPr txBox="1"/>
          <p:nvPr/>
        </p:nvSpPr>
        <p:spPr>
          <a:xfrm>
            <a:off x="4113062" y="5036800"/>
            <a:ext cx="112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Poseen 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1080B2B8-6A71-4959-BD38-5E6A61A104EF}"/>
              </a:ext>
            </a:extLst>
          </p:cNvPr>
          <p:cNvCxnSpPr>
            <a:cxnSpLocks/>
          </p:cNvCxnSpPr>
          <p:nvPr/>
        </p:nvCxnSpPr>
        <p:spPr>
          <a:xfrm>
            <a:off x="4063477" y="3602912"/>
            <a:ext cx="0" cy="294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FAE08B17-1749-40D0-B51C-616CF4053C94}"/>
              </a:ext>
            </a:extLst>
          </p:cNvPr>
          <p:cNvSpPr/>
          <p:nvPr/>
        </p:nvSpPr>
        <p:spPr>
          <a:xfrm>
            <a:off x="2743682" y="5423320"/>
            <a:ext cx="2639590" cy="94133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u="sng" dirty="0">
                <a:solidFill>
                  <a:schemeClr val="tx1"/>
                </a:solidFill>
              </a:rPr>
              <a:t>Capacidades directas de control para la coordinación</a:t>
            </a:r>
            <a:r>
              <a:rPr lang="es-MX" sz="1400" b="1" dirty="0">
                <a:solidFill>
                  <a:schemeClr val="tx1"/>
                </a:solidFill>
              </a:rPr>
              <a:t> d</a:t>
            </a:r>
            <a:r>
              <a:rPr lang="es-MX" sz="1400" dirty="0">
                <a:solidFill>
                  <a:schemeClr val="tx1"/>
                </a:solidFill>
              </a:rPr>
              <a:t>el conjunto de la administración pública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E8F16EA-C8FA-4744-8CF3-53D56BE00722}"/>
              </a:ext>
            </a:extLst>
          </p:cNvPr>
          <p:cNvSpPr/>
          <p:nvPr/>
        </p:nvSpPr>
        <p:spPr>
          <a:xfrm>
            <a:off x="2775243" y="3995298"/>
            <a:ext cx="2675638" cy="94133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s-MX" sz="1600" b="1" dirty="0"/>
              <a:t>SHCP</a:t>
            </a:r>
          </a:p>
          <a:p>
            <a:pPr marL="342900" indent="-342900">
              <a:buAutoNum type="arabicParenR"/>
            </a:pPr>
            <a:endParaRPr lang="es-MX" sz="1600" b="1" dirty="0"/>
          </a:p>
          <a:p>
            <a:pPr marL="342900" indent="-342900">
              <a:buAutoNum type="arabicParenR"/>
            </a:pPr>
            <a:r>
              <a:rPr lang="es-MX" sz="1600" b="1" dirty="0"/>
              <a:t>SFP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429D268B-9AE4-46FB-A5A6-567209DFF073}"/>
              </a:ext>
            </a:extLst>
          </p:cNvPr>
          <p:cNvCxnSpPr>
            <a:cxnSpLocks/>
          </p:cNvCxnSpPr>
          <p:nvPr/>
        </p:nvCxnSpPr>
        <p:spPr>
          <a:xfrm>
            <a:off x="4063477" y="5086157"/>
            <a:ext cx="0" cy="294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6E80504D-CAD8-4BE8-9128-E0445C33AF01}"/>
              </a:ext>
            </a:extLst>
          </p:cNvPr>
          <p:cNvSpPr/>
          <p:nvPr/>
        </p:nvSpPr>
        <p:spPr>
          <a:xfrm>
            <a:off x="6724392" y="2624613"/>
            <a:ext cx="2582232" cy="87001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AGENCIAS AUTÓNOMAS O SEMI-AUTÓNOMAS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258B39FF-5342-4F21-ABB6-D8827AA76291}"/>
              </a:ext>
            </a:extLst>
          </p:cNvPr>
          <p:cNvSpPr/>
          <p:nvPr/>
        </p:nvSpPr>
        <p:spPr>
          <a:xfrm>
            <a:off x="6630986" y="3995298"/>
            <a:ext cx="2675638" cy="94133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s-MX" sz="1600" b="1" dirty="0"/>
              <a:t>ASF</a:t>
            </a:r>
          </a:p>
          <a:p>
            <a:pPr marL="342900" indent="-342900">
              <a:buAutoNum type="arabicParenR"/>
            </a:pPr>
            <a:endParaRPr lang="es-MX" sz="1600" b="1" dirty="0"/>
          </a:p>
          <a:p>
            <a:pPr marL="342900" indent="-342900">
              <a:buAutoNum type="arabicParenR"/>
            </a:pPr>
            <a:r>
              <a:rPr lang="es-MX" sz="1600" b="1" dirty="0"/>
              <a:t>CONEVAL   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0461DD70-C781-49A4-A1A0-6A14EAB16420}"/>
              </a:ext>
            </a:extLst>
          </p:cNvPr>
          <p:cNvSpPr/>
          <p:nvPr/>
        </p:nvSpPr>
        <p:spPr>
          <a:xfrm>
            <a:off x="6724392" y="5437310"/>
            <a:ext cx="2639590" cy="94133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u="sng" dirty="0">
                <a:solidFill>
                  <a:schemeClr val="tx1"/>
                </a:solidFill>
              </a:rPr>
              <a:t>Capacidades indirectas de control para la coordinación </a:t>
            </a:r>
            <a:r>
              <a:rPr lang="es-MX" sz="1400" b="1" dirty="0">
                <a:solidFill>
                  <a:schemeClr val="tx1"/>
                </a:solidFill>
              </a:rPr>
              <a:t> </a:t>
            </a:r>
            <a:r>
              <a:rPr lang="es-MX" sz="1400" dirty="0">
                <a:solidFill>
                  <a:schemeClr val="tx1"/>
                </a:solidFill>
              </a:rPr>
              <a:t> (inducir comportamientos entre agencias y funcionarios) </a:t>
            </a: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C81AE99C-07B3-496B-BBFD-BE55594A9AAC}"/>
              </a:ext>
            </a:extLst>
          </p:cNvPr>
          <p:cNvCxnSpPr>
            <a:cxnSpLocks/>
          </p:cNvCxnSpPr>
          <p:nvPr/>
        </p:nvCxnSpPr>
        <p:spPr>
          <a:xfrm>
            <a:off x="6611010" y="2073372"/>
            <a:ext cx="1273891" cy="4574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C883B7-2159-4EBB-AC86-2416A3807B7B}"/>
              </a:ext>
            </a:extLst>
          </p:cNvPr>
          <p:cNvSpPr txBox="1"/>
          <p:nvPr/>
        </p:nvSpPr>
        <p:spPr>
          <a:xfrm>
            <a:off x="7579120" y="2023043"/>
            <a:ext cx="1101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Otras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2ACE025F-2085-4487-8A53-9EB56FF201E8}"/>
              </a:ext>
            </a:extLst>
          </p:cNvPr>
          <p:cNvCxnSpPr>
            <a:cxnSpLocks/>
          </p:cNvCxnSpPr>
          <p:nvPr/>
        </p:nvCxnSpPr>
        <p:spPr>
          <a:xfrm>
            <a:off x="8044187" y="5050084"/>
            <a:ext cx="0" cy="294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8E3D997E-DAC6-41C4-B835-FEC230385870}"/>
              </a:ext>
            </a:extLst>
          </p:cNvPr>
          <p:cNvCxnSpPr>
            <a:cxnSpLocks/>
          </p:cNvCxnSpPr>
          <p:nvPr/>
        </p:nvCxnSpPr>
        <p:spPr>
          <a:xfrm>
            <a:off x="8044187" y="3602912"/>
            <a:ext cx="0" cy="294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44BAFA9-8B80-43A5-A594-E6132FA3D10A}"/>
              </a:ext>
            </a:extLst>
          </p:cNvPr>
          <p:cNvSpPr txBox="1"/>
          <p:nvPr/>
        </p:nvSpPr>
        <p:spPr>
          <a:xfrm>
            <a:off x="8250943" y="5072873"/>
            <a:ext cx="112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Poseen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D8A7810-1361-446D-8625-520332F44E7B}"/>
              </a:ext>
            </a:extLst>
          </p:cNvPr>
          <p:cNvSpPr txBox="1"/>
          <p:nvPr/>
        </p:nvSpPr>
        <p:spPr>
          <a:xfrm>
            <a:off x="4164596" y="3610396"/>
            <a:ext cx="112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Como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DC6E031-BCE6-40D1-96E4-30FE30DD7461}"/>
              </a:ext>
            </a:extLst>
          </p:cNvPr>
          <p:cNvSpPr txBox="1"/>
          <p:nvPr/>
        </p:nvSpPr>
        <p:spPr>
          <a:xfrm>
            <a:off x="8238560" y="3589628"/>
            <a:ext cx="112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Como</a:t>
            </a:r>
          </a:p>
        </p:txBody>
      </p:sp>
    </p:spTree>
    <p:extLst>
      <p:ext uri="{BB962C8B-B14F-4D97-AF65-F5344CB8AC3E}">
        <p14:creationId xmlns:p14="http://schemas.microsoft.com/office/powerpoint/2010/main" val="33524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22138593-FD9F-4E77-9C78-91FAD065096E}"/>
              </a:ext>
            </a:extLst>
          </p:cNvPr>
          <p:cNvSpPr txBox="1">
            <a:spLocks/>
          </p:cNvSpPr>
          <p:nvPr/>
        </p:nvSpPr>
        <p:spPr>
          <a:xfrm>
            <a:off x="2915817" y="2567115"/>
            <a:ext cx="8175815" cy="1363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cap="all" dirty="0">
                <a:solidFill>
                  <a:srgbClr val="C00000"/>
                </a:solidFill>
              </a:rPr>
              <a:t>3. Evidencia sobre el estado actual de la </a:t>
            </a:r>
            <a:r>
              <a:rPr lang="es-MX" sz="2400" b="1" cap="all" dirty="0" err="1">
                <a:solidFill>
                  <a:srgbClr val="C00000"/>
                </a:solidFill>
              </a:rPr>
              <a:t>ppp</a:t>
            </a:r>
            <a:r>
              <a:rPr lang="es-MX" sz="2400" b="1" cap="all" dirty="0">
                <a:solidFill>
                  <a:srgbClr val="C00000"/>
                </a:solidFill>
              </a:rPr>
              <a:t> en los órdenes federal y estatal</a:t>
            </a:r>
          </a:p>
          <a:p>
            <a:pPr algn="r"/>
            <a:endParaRPr lang="es-MX" sz="2400" b="1" cap="all" dirty="0">
              <a:solidFill>
                <a:srgbClr val="C00000"/>
              </a:solidFill>
            </a:endParaRPr>
          </a:p>
          <a:p>
            <a:pPr algn="r"/>
            <a:endParaRPr lang="es-MX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4C5917-BD74-4A2C-9298-E9873EA58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5" y="476672"/>
            <a:ext cx="1752392" cy="20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79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B3E6D8B-3720-454F-B8E5-3C89590519C1}"/>
              </a:ext>
            </a:extLst>
          </p:cNvPr>
          <p:cNvSpPr/>
          <p:nvPr/>
        </p:nvSpPr>
        <p:spPr>
          <a:xfrm>
            <a:off x="611561" y="752376"/>
            <a:ext cx="10141287" cy="166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Calibri Light" panose="020F0302020204030204" pitchFamily="34" charset="0"/>
              </a:rPr>
              <a:t>En 2016, Coneval coordinó la evaluación de 10 Programas derivados del PND para:</a:t>
            </a: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Identificar hallazgos y recomendaciones que permitan mejorar tanto aspectos generales de las normas, procedimientos y prácticas de la planeación nacional,</a:t>
            </a: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Mejorar aspectos particulares de cada uno de los 10 programas analizados.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Orden Federal Macro: Programas derivados del PND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2D5EFC-64F0-4A8F-91CF-4BC2406768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7" y="2636912"/>
            <a:ext cx="10053761" cy="394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332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B3E6D8B-3720-454F-B8E5-3C89590519C1}"/>
              </a:ext>
            </a:extLst>
          </p:cNvPr>
          <p:cNvSpPr/>
          <p:nvPr/>
        </p:nvSpPr>
        <p:spPr>
          <a:xfrm>
            <a:off x="611561" y="752376"/>
            <a:ext cx="10968878" cy="4065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alibri Light" panose="020F0302020204030204" pitchFamily="34" charset="0"/>
              </a:rPr>
              <a:t>Arreglos normativos de la Planeación Nacional:</a:t>
            </a:r>
          </a:p>
          <a:p>
            <a:pPr marL="14229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Perspectiva temporal acotada al mediano plazo</a:t>
            </a:r>
          </a:p>
          <a:p>
            <a:pPr marL="14229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Alta rigidez que limita la capacidad de los programas para adaptarse a entornos internacionales y nacionales dinámicos</a:t>
            </a:r>
            <a:endParaRPr lang="es-MX" dirty="0">
              <a:latin typeface="Calibri Light" panose="020F03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Aspectos transversales a los 10 programas:</a:t>
            </a:r>
            <a:endParaRPr lang="es-MX" sz="2400" dirty="0">
              <a:latin typeface="Calibri Light" panose="020F030202020403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Precaria Consistencia. Limitada capacidad diagnóstica: no se ofrece un análisis causal robusto dela problemática pública (causas, población afectada, evolución en ausencia de intervención estatal),</a:t>
            </a: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Precaria Coherencia: débil alineación causal entre causas-objetivos-estrategias-líneas de acción-objetivos-metas indicadores.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Orden Federal Macro: Principales hallazgos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36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Orden Federal Meso: Programas presupuestarios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5" name="8 Rectángulo">
            <a:extLst>
              <a:ext uri="{FF2B5EF4-FFF2-40B4-BE49-F238E27FC236}">
                <a16:creationId xmlns:a16="http://schemas.microsoft.com/office/drawing/2014/main" id="{29D61115-B39F-4AB5-8C78-ECAFFFB74527}"/>
              </a:ext>
            </a:extLst>
          </p:cNvPr>
          <p:cNvSpPr/>
          <p:nvPr/>
        </p:nvSpPr>
        <p:spPr>
          <a:xfrm>
            <a:off x="783771" y="868392"/>
            <a:ext cx="471895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schemeClr val="tx2">
                    <a:lumMod val="10000"/>
                  </a:schemeClr>
                </a:solidFill>
                <a:latin typeface="+mj-lt"/>
                <a:cs typeface="Arial" charset="0"/>
              </a:rPr>
              <a:t>GESOC publica anualmente, desde 2009, el INDEP. </a:t>
            </a:r>
          </a:p>
          <a:p>
            <a:pPr marL="557213" lvl="1" indent="-214313">
              <a:buFont typeface="Arial" pitchFamily="34" charset="0"/>
              <a:buChar char="•"/>
              <a:defRPr/>
            </a:pPr>
            <a:endParaRPr lang="es-MX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Publicación anual que evalúa y </a:t>
            </a:r>
            <a:r>
              <a:rPr lang="es-MX" sz="1400" dirty="0" err="1">
                <a:solidFill>
                  <a:schemeClr val="tx2">
                    <a:lumMod val="10000"/>
                  </a:schemeClr>
                </a:solidFill>
                <a:latin typeface="+mj-lt"/>
              </a:rPr>
              <a:t>rankea</a:t>
            </a: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 a los 135 programas sociales del gobierno federal en México en función de su desempeño (0 a 100), con el propósito de informar el aprendizaje de políticas (ejecutivo) y mejorar la calidad de la asignación presupuestal (legislativo).</a:t>
            </a:r>
          </a:p>
          <a:p>
            <a:pPr lvl="1">
              <a:defRPr/>
            </a:pP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Establece “categorías” de desempeño que facilitan comprensión del desempeño y recomendaciones</a:t>
            </a: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endParaRPr lang="es-MX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Los programas sociales del gobierno federal poseen un presupuesto de 870 </a:t>
            </a:r>
            <a:r>
              <a:rPr lang="es-MX" sz="1400" dirty="0" err="1">
                <a:solidFill>
                  <a:schemeClr val="tx2">
                    <a:lumMod val="10000"/>
                  </a:schemeClr>
                </a:solidFill>
                <a:latin typeface="+mj-lt"/>
              </a:rPr>
              <a:t>mmp</a:t>
            </a: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: 15.5% del GPP.</a:t>
            </a: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endParaRPr lang="es-MX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endParaRPr lang="es-MX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Cuenta con una aplicación web interactiva accesible desde </a:t>
            </a:r>
            <a:r>
              <a:rPr lang="es-MX" sz="1400" dirty="0" err="1">
                <a:solidFill>
                  <a:schemeClr val="tx2">
                    <a:lumMod val="10000"/>
                  </a:schemeClr>
                </a:solidFill>
                <a:latin typeface="+mj-lt"/>
              </a:rPr>
              <a:t>PCs</a:t>
            </a: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, tabletas o teléfonos inteligentes, que facilita su comunicación, visualización, interactividad y utilización (disponible en </a:t>
            </a:r>
            <a:r>
              <a:rPr lang="es-MX" sz="1400" u="sng" dirty="0">
                <a:solidFill>
                  <a:schemeClr val="tx2">
                    <a:lumMod val="10000"/>
                  </a:schemeClr>
                </a:solidFill>
                <a:latin typeface="+mj-lt"/>
                <a:hlinkClick r:id="rId3"/>
              </a:rPr>
              <a:t>http://www.indep.gesoc.org.mx</a:t>
            </a: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).</a:t>
            </a: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endParaRPr lang="es-MX" sz="1000" dirty="0">
              <a:solidFill>
                <a:schemeClr val="tx2"/>
              </a:solidFill>
            </a:endParaRPr>
          </a:p>
        </p:txBody>
      </p:sp>
      <p:sp>
        <p:nvSpPr>
          <p:cNvPr id="6" name="4 Rectángulo redondeado">
            <a:extLst>
              <a:ext uri="{FF2B5EF4-FFF2-40B4-BE49-F238E27FC236}">
                <a16:creationId xmlns:a16="http://schemas.microsoft.com/office/drawing/2014/main" id="{8F4218B6-971B-4B3A-8555-D96F8BA3A2C7}"/>
              </a:ext>
            </a:extLst>
          </p:cNvPr>
          <p:cNvSpPr/>
          <p:nvPr/>
        </p:nvSpPr>
        <p:spPr>
          <a:xfrm>
            <a:off x="1028699" y="4630910"/>
            <a:ext cx="4474029" cy="15927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561D24F-017F-4DF5-BF7A-5B43A8A6B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183" y="5714269"/>
            <a:ext cx="1793837" cy="8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32FCAA6-7920-4AB7-846A-43A545A0A82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22" y="819405"/>
            <a:ext cx="4049492" cy="48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B3E6D8B-3720-454F-B8E5-3C89590519C1}"/>
              </a:ext>
            </a:extLst>
          </p:cNvPr>
          <p:cNvSpPr/>
          <p:nvPr/>
        </p:nvSpPr>
        <p:spPr>
          <a:xfrm>
            <a:off x="611561" y="752376"/>
            <a:ext cx="10141287" cy="579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s-MX" sz="2000" dirty="0">
              <a:latin typeface="+mj-lt"/>
              <a:cs typeface="Calibri Light" panose="020F03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dirty="0">
                <a:latin typeface="+mj-lt"/>
              </a:rPr>
              <a:t>Analizar el actual modelo de planeación nacional para el desarrollo en México y su vinculación con la agenda de inclusión y antidiscriminatoria en el marco de la consecución nacional de los Objetivos de Desarrollo Sostenible.</a:t>
            </a:r>
            <a:r>
              <a:rPr lang="es-MX" sz="2000" dirty="0">
                <a:latin typeface="+mj-lt"/>
                <a:cs typeface="Calibri Light" panose="020F0302020204030204" pitchFamily="34" charset="0"/>
              </a:rPr>
              <a:t> </a:t>
            </a:r>
          </a:p>
          <a:p>
            <a:pPr marL="914400" lvl="1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s-MX" sz="2000" dirty="0">
              <a:latin typeface="+mj-lt"/>
              <a:cs typeface="Calibri Light" panose="020F03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dirty="0">
                <a:latin typeface="+mj-lt"/>
              </a:rPr>
              <a:t>Socializar un  marco analítico-metodológico que permite la incorporación de criterios de igualdad y antidiscriminatorios en la planeación nacional para el desarrollo.</a:t>
            </a: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s-MX" dirty="0">
              <a:latin typeface="+mj-lt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dirty="0">
                <a:latin typeface="+mj-lt"/>
              </a:rPr>
              <a:t>Aplicar el marco analítico-metodológico a dos ámbitos sectoriales gubernativos estrechamente vinculados a los ODS: educación y salud; para integrar la perspectiva  de inclusión y antidiscriminatoria a la planeación de dichos sectores desde la resolución de dos casos concretos (uno por sector).</a:t>
            </a:r>
          </a:p>
          <a:p>
            <a:pPr marL="971550" lvl="1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s-MX" sz="28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132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Objetivos del Taller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64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0" y="91976"/>
            <a:ext cx="11227513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Orden Federal Meso: Programas presupuestarios INDEP 2017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9" name="Shape 158">
            <a:extLst>
              <a:ext uri="{FF2B5EF4-FFF2-40B4-BE49-F238E27FC236}">
                <a16:creationId xmlns:a16="http://schemas.microsoft.com/office/drawing/2014/main" id="{F8FA62CD-7593-4D8E-98C8-860495F685DC}"/>
              </a:ext>
            </a:extLst>
          </p:cNvPr>
          <p:cNvSpPr txBox="1">
            <a:spLocks/>
          </p:cNvSpPr>
          <p:nvPr/>
        </p:nvSpPr>
        <p:spPr>
          <a:xfrm>
            <a:off x="352927" y="1043600"/>
            <a:ext cx="10960228" cy="776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58750" algn="just">
              <a:lnSpc>
                <a:spcPct val="100000"/>
              </a:lnSpc>
              <a:spcBef>
                <a:spcPts val="0"/>
              </a:spcBef>
              <a:buClr>
                <a:srgbClr val="4BB5D9"/>
              </a:buClr>
              <a:buSzPct val="100000"/>
              <a:buFont typeface="Roboto Condensed"/>
              <a:buChar char="»"/>
            </a:pPr>
            <a:r>
              <a:rPr lang="es-MX" sz="1400" b="1" dirty="0">
                <a:solidFill>
                  <a:srgbClr val="1C405D"/>
                </a:solidFill>
                <a:latin typeface="Arial"/>
                <a:ea typeface="Arial"/>
                <a:cs typeface="Arial"/>
                <a:sym typeface="Arial"/>
              </a:rPr>
              <a:t>El INDEP refleja en una escala de 0 a 100, el Nivel de Desempeño de los programas presupuestarios, el cual se entiende como su capacidad para resolver el problema público que atiende.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4BB5D9"/>
              </a:buClr>
              <a:buSzPct val="133333"/>
              <a:buFont typeface="Roboto Condensed"/>
              <a:buChar char="»"/>
            </a:pPr>
            <a:r>
              <a:rPr lang="es-MX" sz="1400" b="1" dirty="0">
                <a:solidFill>
                  <a:srgbClr val="1C405D"/>
                </a:solidFill>
                <a:latin typeface="Arial"/>
                <a:ea typeface="Arial"/>
                <a:cs typeface="Arial"/>
                <a:sym typeface="Arial"/>
              </a:rPr>
              <a:t>Está compuesto por tres variables:</a:t>
            </a:r>
          </a:p>
          <a:p>
            <a:pPr marL="171450" indent="-247650" algn="just">
              <a:lnSpc>
                <a:spcPct val="100000"/>
              </a:lnSpc>
              <a:spcBef>
                <a:spcPts val="0"/>
              </a:spcBef>
              <a:buClr>
                <a:srgbClr val="4BB5D9"/>
              </a:buClr>
              <a:buSzPct val="100000"/>
              <a:buFont typeface="Roboto Condensed"/>
              <a:buNone/>
            </a:pPr>
            <a:endParaRPr lang="es-MX" sz="14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2" indent="-234950" algn="just">
              <a:lnSpc>
                <a:spcPct val="100000"/>
              </a:lnSpc>
              <a:spcBef>
                <a:spcPts val="0"/>
              </a:spcBef>
              <a:buClr>
                <a:srgbClr val="607896"/>
              </a:buClr>
              <a:buSzPct val="100000"/>
              <a:buFont typeface="Roboto Condensed"/>
              <a:buNone/>
            </a:pPr>
            <a:endParaRPr lang="es-MX" sz="14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indent="-76200" algn="just">
              <a:lnSpc>
                <a:spcPct val="100000"/>
              </a:lnSpc>
              <a:spcBef>
                <a:spcPts val="0"/>
              </a:spcBef>
              <a:buClr>
                <a:srgbClr val="4BB5D9"/>
              </a:buClr>
              <a:buSzPct val="100000"/>
              <a:buFont typeface="Roboto Condensed"/>
              <a:buNone/>
            </a:pPr>
            <a:endParaRPr lang="es-MX" sz="1400" b="1" dirty="0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Shape 160">
            <a:extLst>
              <a:ext uri="{FF2B5EF4-FFF2-40B4-BE49-F238E27FC236}">
                <a16:creationId xmlns:a16="http://schemas.microsoft.com/office/drawing/2014/main" id="{4319E06C-996A-4B73-840C-4FFF8649A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153460"/>
              </p:ext>
            </p:extLst>
          </p:nvPr>
        </p:nvGraphicFramePr>
        <p:xfrm>
          <a:off x="470165" y="2220031"/>
          <a:ext cx="10725751" cy="34615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8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4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1945">
                <a:tc>
                  <a:txBody>
                    <a:bodyPr/>
                    <a:lstStyle/>
                    <a:p>
                      <a:pPr marL="457200" marR="0" lvl="0" indent="-3048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lang="es-MX" sz="1600" b="1" u="none" strike="noStrike" cap="none">
                          <a:solidFill>
                            <a:schemeClr val="lt1"/>
                          </a:solidFill>
                        </a:rPr>
                        <a:t>Calidad de diseño</a:t>
                      </a:r>
                    </a:p>
                  </a:txBody>
                  <a:tcPr marL="91425" marR="91425" marT="91425" marB="91425">
                    <a:solidFill>
                      <a:srgbClr val="1C4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62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600" b="1" u="none" strike="noStrike" cap="none" dirty="0">
                          <a:solidFill>
                            <a:schemeClr val="lt1"/>
                          </a:solidFill>
                        </a:rPr>
                        <a:t>2. Capacidad para cumplir con sus metas (estratégicas y de gestión) planteadas al inicio del año</a:t>
                      </a:r>
                    </a:p>
                  </a:txBody>
                  <a:tcPr marL="91425" marR="91425" marT="91425" marB="91425">
                    <a:solidFill>
                      <a:srgbClr val="1C4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62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600" b="1" u="none" strike="noStrike" cap="none">
                          <a:solidFill>
                            <a:schemeClr val="lt1"/>
                          </a:solidFill>
                        </a:rPr>
                        <a:t>3. Capacidad para atender a su población potencialmente beneficiaria</a:t>
                      </a:r>
                    </a:p>
                  </a:txBody>
                  <a:tcPr marL="91425" marR="91425" marT="91425" marB="91425">
                    <a:solidFill>
                      <a:srgbClr val="1C40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065">
                <a:tc>
                  <a:txBody>
                    <a:bodyPr/>
                    <a:lstStyle/>
                    <a:p>
                      <a:pPr marL="0" marR="0" lvl="0" indent="-76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600" b="1" u="none" strike="noStrike" cap="none"/>
                        <a:t>Grado de alineación estratégica del programa con las prioridades nacionales de desarrollo, pertinencia y consistencia de sus previsiones de operación, y de orientación a resultados y a la ciudadanía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6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600" b="1" u="none" strike="noStrike" cap="none" dirty="0"/>
                        <a:t>Grado de cumplimiento de las metas programáticas asumiendo una correlación positiva entre este cumplimiento  y la capacidad del programa para resolver el problema público que atiende.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62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600" b="1" u="none" strike="noStrike" cap="none"/>
                        <a:t>Estima la cobertura de la población que está bajo el supuesto del problema público que le dio origen al programa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78">
                <a:tc>
                  <a:txBody>
                    <a:bodyPr/>
                    <a:lstStyle/>
                    <a:p>
                      <a:pPr marL="171450" marR="0" lvl="1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B5D9"/>
                        </a:buClr>
                        <a:buSzPct val="100000"/>
                        <a:buFont typeface="Roboto Condensed"/>
                        <a:buChar char="⋄"/>
                      </a:pPr>
                      <a:r>
                        <a:rPr lang="es-MX" sz="1100" b="1" u="none" strike="noStrike" cap="none" dirty="0">
                          <a:solidFill>
                            <a:srgbClr val="1C405D"/>
                          </a:solidFill>
                        </a:rPr>
                        <a:t>Fuente: Evaluaciones de Consistencia y resultados 2011-2012 y 2015-2016 de Coneval, Evaluaciones de Diseño de los ciclos 2011 a 2017 de Coneval</a:t>
                      </a:r>
                    </a:p>
                  </a:txBody>
                  <a:tcPr marL="91425" marR="91425" marT="91425" marB="91425">
                    <a:solidFill>
                      <a:srgbClr val="ADCCE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B5D9"/>
                        </a:buClr>
                        <a:buSzPct val="100000"/>
                        <a:buFont typeface="Roboto Condensed"/>
                        <a:buChar char="»"/>
                      </a:pPr>
                      <a:r>
                        <a:rPr lang="es-MX" sz="1100" b="1" u="none" strike="noStrike" cap="none" dirty="0">
                          <a:solidFill>
                            <a:srgbClr val="1C405D"/>
                          </a:solidFill>
                        </a:rPr>
                        <a:t>Fuente: Cuenta Pública 2016 y Portal de Transparencia Presupuestaria de la SHCP)</a:t>
                      </a:r>
                    </a:p>
                  </a:txBody>
                  <a:tcPr marL="91425" marR="91425" marT="91425" marB="91425">
                    <a:solidFill>
                      <a:srgbClr val="ADCCE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587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B5D9"/>
                        </a:buClr>
                        <a:buSzPct val="100000"/>
                        <a:buFont typeface="Roboto Condensed"/>
                        <a:buChar char="»"/>
                      </a:pPr>
                      <a:r>
                        <a:rPr lang="es-MX" sz="1100" b="1" u="none" strike="noStrike" cap="none" dirty="0">
                          <a:solidFill>
                            <a:srgbClr val="1C405D"/>
                          </a:solidFill>
                        </a:rPr>
                        <a:t>Fuente: Base de datos de programas y acciones federales de desarrollo social de la SHCP).</a:t>
                      </a:r>
                    </a:p>
                  </a:txBody>
                  <a:tcPr marL="91425" marR="91425" marT="91425" marB="91425">
                    <a:solidFill>
                      <a:srgbClr val="ADC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70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0" y="91976"/>
            <a:ext cx="11227513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Orden Federal Meso: Categorías de desempeño de programas presupuestarios en el INDEP 2017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CDAD1D-ACC0-4B52-8995-60C763456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41" y="1308802"/>
            <a:ext cx="5602643" cy="545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9CD1746-53AC-4997-8CF7-3B71D469B86A}"/>
              </a:ext>
            </a:extLst>
          </p:cNvPr>
          <p:cNvSpPr/>
          <p:nvPr/>
        </p:nvSpPr>
        <p:spPr>
          <a:xfrm>
            <a:off x="8598569" y="3028634"/>
            <a:ext cx="2999873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6"/>
            </a:pPr>
            <a:r>
              <a:rPr lang="es-MX" sz="1200" b="1" dirty="0">
                <a:solidFill>
                  <a:schemeClr val="bg1"/>
                </a:solidFill>
                <a:ea typeface="Roboto Cn" pitchFamily="2" charset="0"/>
              </a:rPr>
              <a:t>La Caja Negra del Gasto Social </a:t>
            </a:r>
          </a:p>
          <a:p>
            <a:pPr marL="452438" algn="just"/>
            <a:r>
              <a:rPr lang="es-MX" sz="1200" u="sng" dirty="0">
                <a:solidFill>
                  <a:schemeClr val="bg1"/>
                </a:solidFill>
                <a:ea typeface="Roboto Cn" pitchFamily="2" charset="0"/>
              </a:rPr>
              <a:t>Programas que no brindan la información mínima necesaria para estimar su desempeño</a:t>
            </a:r>
            <a:endParaRPr lang="es-MX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86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0" y="91976"/>
            <a:ext cx="11227513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Orden Federal Meso: Resultados de desempeño de programas presupuestarios en el INDEP 2017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7198989-650B-44B3-9F3D-929227408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761537"/>
              </p:ext>
            </p:extLst>
          </p:nvPr>
        </p:nvGraphicFramePr>
        <p:xfrm>
          <a:off x="380577" y="1106906"/>
          <a:ext cx="10928335" cy="5594952"/>
        </p:xfrm>
        <a:graphic>
          <a:graphicData uri="http://schemas.openxmlformats.org/drawingml/2006/table">
            <a:tbl>
              <a:tblPr firstRow="1" firstCol="1" bandRow="1"/>
              <a:tblGrid>
                <a:gridCol w="85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9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Nivel de Desempeño</a:t>
                      </a:r>
                      <a:endParaRPr lang="es-MX" sz="12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Número de Programas</a:t>
                      </a:r>
                      <a:endParaRPr lang="es-MX" sz="12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Porcentaje de programas con respecto al total evaluado</a:t>
                      </a:r>
                      <a:endParaRPr lang="es-MX" sz="12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Presupuesto Aprobado 2017</a:t>
                      </a:r>
                      <a:endParaRPr lang="es-MX" sz="12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Porcentaje del Presupuesto</a:t>
                      </a:r>
                      <a:endParaRPr lang="es-MX" sz="12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Acciones recomendadas</a:t>
                      </a:r>
                      <a:endParaRPr lang="es-MX" sz="12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Óptimo</a:t>
                      </a:r>
                      <a:endParaRPr lang="es-MX" sz="11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MX" sz="14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10.30%</a:t>
                      </a:r>
                      <a:endParaRPr lang="es-MX" sz="140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$137,630,878,901.00</a:t>
                      </a:r>
                      <a:endParaRPr lang="es-MX" sz="1200" b="1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15.82%</a:t>
                      </a:r>
                      <a:endParaRPr lang="es-MX" sz="140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 incrementos presupuestales deben estar en proporción directa con el crecimiento de su población potencialmente beneficiaria, no se justifican reducciones presupuestarias a este tipo de programas.</a:t>
                      </a:r>
                      <a:endParaRPr lang="es-MX" sz="12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Alto Potencial</a:t>
                      </a:r>
                      <a:endParaRPr lang="es-MX" sz="11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MX" sz="140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8.10%</a:t>
                      </a:r>
                      <a:endParaRPr lang="es-MX" sz="140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$206,575,585,731.00</a:t>
                      </a:r>
                      <a:endParaRPr lang="es-MX" sz="1200" b="1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23.74%</a:t>
                      </a:r>
                      <a:endParaRPr lang="es-MX" sz="140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Incrementar su presupuesto de forma significativa. Cada peso invertido será una inversión social justificada, no se justifican reducciones presupuestarias a este tipo de programas.</a:t>
                      </a:r>
                      <a:endParaRPr lang="es-MX" sz="12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Mejorable</a:t>
                      </a:r>
                      <a:endParaRPr lang="es-MX" sz="11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MX" sz="140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5.90%</a:t>
                      </a:r>
                      <a:endParaRPr lang="es-MX" sz="140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$7,975,524,145.00</a:t>
                      </a:r>
                      <a:endParaRPr lang="es-MX" sz="1200" b="1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0.92%</a:t>
                      </a:r>
                      <a:endParaRPr lang="es-MX" sz="140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 asignación presupuestal (aún sin incrementos) debe estar sujeta a una agenda de mejora sustantiva para mejorar su calidad de diseño y alcanzar niveles aceptables en su cumplimiento de metas.</a:t>
                      </a:r>
                      <a:endParaRPr lang="es-MX" sz="12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Escaso</a:t>
                      </a:r>
                      <a:endParaRPr lang="es-MX" sz="11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es-MX" sz="140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30.90%</a:t>
                      </a:r>
                      <a:endParaRPr lang="es-MX" sz="140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$289,733,120,625.00</a:t>
                      </a:r>
                      <a:endParaRPr lang="es-MX" sz="1200" b="1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33.30%</a:t>
                      </a:r>
                      <a:endParaRPr lang="es-MX" sz="14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se justifica incremento presupuestal alguno. Se debe hacer una revisión integral de los mismos para mejorar su calidad de diseño y fortalecer su capacidad de gestión para cumplir con sus metas, antes de pensar en incrementar su cobertura.</a:t>
                      </a:r>
                      <a:endParaRPr lang="es-MX" sz="12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Dispersión de la Política Social Federal</a:t>
                      </a:r>
                      <a:endParaRPr lang="es-MX" sz="11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s-MX" sz="140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25.70%</a:t>
                      </a:r>
                      <a:endParaRPr lang="es-MX" sz="140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$141,790,179,248.00</a:t>
                      </a:r>
                      <a:endParaRPr lang="es-MX" sz="1200" b="1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16.30%</a:t>
                      </a:r>
                      <a:endParaRPr lang="es-MX" sz="14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Revisión integral de la política social del gobierno federal que identifique prioridades claras.</a:t>
                      </a:r>
                      <a:endParaRPr lang="es-MX" sz="12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8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estimable debido a su opacidad (Caja Negra)</a:t>
                      </a:r>
                      <a:endParaRPr lang="es-MX" sz="11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s-MX" sz="140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19.10%</a:t>
                      </a:r>
                      <a:endParaRPr lang="es-MX" sz="140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$86,346,691,171.00</a:t>
                      </a:r>
                      <a:endParaRPr lang="es-MX" sz="1200" b="1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9.92%</a:t>
                      </a:r>
                      <a:endParaRPr lang="es-MX" sz="14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incrementar presupuesto y endurecer las medidas de transparencia y rendición de cuentas en el Decreto de Presupuesto 2018.</a:t>
                      </a:r>
                      <a:endParaRPr lang="es-MX" sz="12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TOTALES</a:t>
                      </a:r>
                      <a:endParaRPr lang="es-MX" sz="11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136</a:t>
                      </a:r>
                      <a:endParaRPr lang="es-MX" sz="11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s-MX" sz="11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$870,051,979,821.00</a:t>
                      </a:r>
                      <a:endParaRPr lang="es-MX" sz="11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s-MX" sz="11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s-MX" sz="105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26657" marR="266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4 Rectángulo redondeado">
            <a:extLst>
              <a:ext uri="{FF2B5EF4-FFF2-40B4-BE49-F238E27FC236}">
                <a16:creationId xmlns:a16="http://schemas.microsoft.com/office/drawing/2014/main" id="{EDE69E87-4692-47FB-8BA4-8A780E39359C}"/>
              </a:ext>
            </a:extLst>
          </p:cNvPr>
          <p:cNvSpPr/>
          <p:nvPr/>
        </p:nvSpPr>
        <p:spPr>
          <a:xfrm>
            <a:off x="380577" y="4010525"/>
            <a:ext cx="10928335" cy="23902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2258843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Orden Estatal, niveles Macro y Meso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5" name="8 Rectángulo">
            <a:extLst>
              <a:ext uri="{FF2B5EF4-FFF2-40B4-BE49-F238E27FC236}">
                <a16:creationId xmlns:a16="http://schemas.microsoft.com/office/drawing/2014/main" id="{29D61115-B39F-4AB5-8C78-ECAFFFB74527}"/>
              </a:ext>
            </a:extLst>
          </p:cNvPr>
          <p:cNvSpPr/>
          <p:nvPr/>
        </p:nvSpPr>
        <p:spPr>
          <a:xfrm>
            <a:off x="783771" y="868392"/>
            <a:ext cx="471895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schemeClr val="tx2">
                    <a:lumMod val="10000"/>
                  </a:schemeClr>
                </a:solidFill>
                <a:latin typeface="+mj-lt"/>
                <a:cs typeface="Arial" charset="0"/>
              </a:rPr>
              <a:t>GESOC publica anualmente el IDES </a:t>
            </a:r>
          </a:p>
          <a:p>
            <a:pPr marL="557213" lvl="1" indent="-214313">
              <a:buFont typeface="Arial" pitchFamily="34" charset="0"/>
              <a:buChar char="•"/>
              <a:defRPr/>
            </a:pPr>
            <a:endParaRPr lang="es-MX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Publicación anual que evalúa y clasifica a las 32 entidades federativas de mayor a menor capacidades para gestionar una política social efectiva, abierta y participativa (0 a 100), con el propósito de informar la mejora de las capacidades y desempeño de los gobiernos estatales en su política social</a:t>
            </a:r>
          </a:p>
          <a:p>
            <a:pPr lvl="1">
              <a:defRPr/>
            </a:pP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Establece “categorías” de nivel de capacidades.</a:t>
            </a: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endParaRPr lang="es-MX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Analiza los atributos de diseño e institucionalidad del universo de los programas sociales estatales.</a:t>
            </a: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endParaRPr lang="es-MX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Genera un informa detallado de fortalezas, debilidades y recomendaciones de mejora de cada una de las 32 entidades federativas.</a:t>
            </a: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endParaRPr lang="es-MX" sz="1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Cuenta con una aplicación web interactiva accesible desde </a:t>
            </a:r>
            <a:r>
              <a:rPr lang="es-MX" sz="1400" dirty="0" err="1">
                <a:solidFill>
                  <a:schemeClr val="tx2">
                    <a:lumMod val="10000"/>
                  </a:schemeClr>
                </a:solidFill>
                <a:latin typeface="+mj-lt"/>
              </a:rPr>
              <a:t>PCs</a:t>
            </a: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, tabletas o teléfonos inteligentes, que facilita su comunicación, visualización, interactividad y utilización (disponible en </a:t>
            </a:r>
            <a:r>
              <a:rPr lang="es-MX" sz="1400" u="sng" dirty="0">
                <a:solidFill>
                  <a:schemeClr val="tx2">
                    <a:lumMod val="10000"/>
                  </a:schemeClr>
                </a:solidFill>
                <a:latin typeface="+mj-lt"/>
                <a:hlinkClick r:id="rId3"/>
              </a:rPr>
              <a:t>http://www.ides.gesoc.org.mx</a:t>
            </a:r>
            <a:r>
              <a:rPr lang="es-MX" sz="1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).</a:t>
            </a:r>
          </a:p>
          <a:p>
            <a:pPr marL="557213" lvl="1" indent="-214313">
              <a:buFont typeface="Courier New" panose="02070309020205020404" pitchFamily="49" charset="0"/>
              <a:buChar char="o"/>
              <a:defRPr/>
            </a:pPr>
            <a:endParaRPr lang="es-MX" sz="1000" dirty="0">
              <a:solidFill>
                <a:schemeClr val="tx2"/>
              </a:solidFill>
            </a:endParaRPr>
          </a:p>
        </p:txBody>
      </p:sp>
      <p:sp>
        <p:nvSpPr>
          <p:cNvPr id="6" name="4 Rectángulo redondeado">
            <a:extLst>
              <a:ext uri="{FF2B5EF4-FFF2-40B4-BE49-F238E27FC236}">
                <a16:creationId xmlns:a16="http://schemas.microsoft.com/office/drawing/2014/main" id="{8F4218B6-971B-4B3A-8555-D96F8BA3A2C7}"/>
              </a:ext>
            </a:extLst>
          </p:cNvPr>
          <p:cNvSpPr/>
          <p:nvPr/>
        </p:nvSpPr>
        <p:spPr>
          <a:xfrm>
            <a:off x="1028699" y="4924926"/>
            <a:ext cx="4474029" cy="12346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561D24F-017F-4DF5-BF7A-5B43A8A6B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808" y="5648953"/>
            <a:ext cx="1793837" cy="8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9AFEB4-61C2-42F6-9E43-D456EED80A1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63" y="673768"/>
            <a:ext cx="3692390" cy="47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74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Orden Estatal, niveles Macro y Meso: ¿Qué mide el IDES?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8" name="Shape 556">
            <a:extLst>
              <a:ext uri="{FF2B5EF4-FFF2-40B4-BE49-F238E27FC236}">
                <a16:creationId xmlns:a16="http://schemas.microsoft.com/office/drawing/2014/main" id="{71793CD2-05F7-4625-A633-C3D6477B74AF}"/>
              </a:ext>
            </a:extLst>
          </p:cNvPr>
          <p:cNvSpPr/>
          <p:nvPr/>
        </p:nvSpPr>
        <p:spPr>
          <a:xfrm>
            <a:off x="4047063" y="1767210"/>
            <a:ext cx="2903100" cy="2903100"/>
          </a:xfrm>
          <a:prstGeom prst="ellipse">
            <a:avLst/>
          </a:prstGeom>
          <a:noFill/>
          <a:ln w="9525" cap="flat" cmpd="sng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558">
            <a:extLst>
              <a:ext uri="{FF2B5EF4-FFF2-40B4-BE49-F238E27FC236}">
                <a16:creationId xmlns:a16="http://schemas.microsoft.com/office/drawing/2014/main" id="{45086B3E-1452-4A25-86FB-713426D5E62B}"/>
              </a:ext>
            </a:extLst>
          </p:cNvPr>
          <p:cNvSpPr/>
          <p:nvPr/>
        </p:nvSpPr>
        <p:spPr>
          <a:xfrm rot="2700000">
            <a:off x="3683129" y="2190244"/>
            <a:ext cx="2481944" cy="907500"/>
          </a:xfrm>
          <a:prstGeom prst="roundRect">
            <a:avLst>
              <a:gd name="adj" fmla="val 50000"/>
            </a:avLst>
          </a:prstGeom>
          <a:solidFill>
            <a:srgbClr val="AFF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1" name="Shape 559">
            <a:extLst>
              <a:ext uri="{FF2B5EF4-FFF2-40B4-BE49-F238E27FC236}">
                <a16:creationId xmlns:a16="http://schemas.microsoft.com/office/drawing/2014/main" id="{3A14973E-EC87-4EBB-97F5-C94EE5187744}"/>
              </a:ext>
            </a:extLst>
          </p:cNvPr>
          <p:cNvSpPr/>
          <p:nvPr/>
        </p:nvSpPr>
        <p:spPr>
          <a:xfrm rot="2700000">
            <a:off x="4832912" y="3340026"/>
            <a:ext cx="2481944" cy="907500"/>
          </a:xfrm>
          <a:prstGeom prst="roundRect">
            <a:avLst>
              <a:gd name="adj" fmla="val 50000"/>
            </a:avLst>
          </a:prstGeom>
          <a:solidFill>
            <a:srgbClr val="28324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2" name="Shape 560">
            <a:extLst>
              <a:ext uri="{FF2B5EF4-FFF2-40B4-BE49-F238E27FC236}">
                <a16:creationId xmlns:a16="http://schemas.microsoft.com/office/drawing/2014/main" id="{799D71CD-7847-49B4-8752-5454B7DB9553}"/>
              </a:ext>
            </a:extLst>
          </p:cNvPr>
          <p:cNvSpPr/>
          <p:nvPr/>
        </p:nvSpPr>
        <p:spPr>
          <a:xfrm rot="-2700000">
            <a:off x="3682875" y="3339957"/>
            <a:ext cx="2481944" cy="907500"/>
          </a:xfrm>
          <a:prstGeom prst="roundRect">
            <a:avLst>
              <a:gd name="adj" fmla="val 50000"/>
            </a:avLst>
          </a:prstGeom>
          <a:solidFill>
            <a:srgbClr val="3C7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3" name="Shape 561">
            <a:extLst>
              <a:ext uri="{FF2B5EF4-FFF2-40B4-BE49-F238E27FC236}">
                <a16:creationId xmlns:a16="http://schemas.microsoft.com/office/drawing/2014/main" id="{6505E872-0776-4F80-8779-5651108D723D}"/>
              </a:ext>
            </a:extLst>
          </p:cNvPr>
          <p:cNvSpPr/>
          <p:nvPr/>
        </p:nvSpPr>
        <p:spPr>
          <a:xfrm rot="-2700000">
            <a:off x="4832658" y="2190176"/>
            <a:ext cx="2481944" cy="907500"/>
          </a:xfrm>
          <a:prstGeom prst="roundRect">
            <a:avLst>
              <a:gd name="adj" fmla="val 50000"/>
            </a:avLst>
          </a:prstGeom>
          <a:solidFill>
            <a:srgbClr val="00CE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4" name="Shape 562">
            <a:extLst>
              <a:ext uri="{FF2B5EF4-FFF2-40B4-BE49-F238E27FC236}">
                <a16:creationId xmlns:a16="http://schemas.microsoft.com/office/drawing/2014/main" id="{BAF571A7-C660-491B-9F53-E37E1F56DDF9}"/>
              </a:ext>
            </a:extLst>
          </p:cNvPr>
          <p:cNvSpPr/>
          <p:nvPr/>
        </p:nvSpPr>
        <p:spPr>
          <a:xfrm>
            <a:off x="4658893" y="2368009"/>
            <a:ext cx="1694400" cy="1694400"/>
          </a:xfrm>
          <a:prstGeom prst="ellipse">
            <a:avLst/>
          </a:prstGeom>
          <a:noFill/>
          <a:ln w="76200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563">
            <a:extLst>
              <a:ext uri="{FF2B5EF4-FFF2-40B4-BE49-F238E27FC236}">
                <a16:creationId xmlns:a16="http://schemas.microsoft.com/office/drawing/2014/main" id="{4FE8DDD7-833A-4112-B192-AB3B67122CE0}"/>
              </a:ext>
            </a:extLst>
          </p:cNvPr>
          <p:cNvSpPr/>
          <p:nvPr/>
        </p:nvSpPr>
        <p:spPr>
          <a:xfrm>
            <a:off x="4657515" y="2377898"/>
            <a:ext cx="840299" cy="841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cubicBezTo>
                  <a:pt x="53743" y="0"/>
                  <a:pt x="0" y="53743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20000" y="0"/>
                </a:lnTo>
                <a:close/>
              </a:path>
            </a:pathLst>
          </a:custGeom>
          <a:solidFill>
            <a:srgbClr val="8EC4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564">
            <a:extLst>
              <a:ext uri="{FF2B5EF4-FFF2-40B4-BE49-F238E27FC236}">
                <a16:creationId xmlns:a16="http://schemas.microsoft.com/office/drawing/2014/main" id="{7AF9CAC9-56B4-4C5F-AACD-3DAD277510C0}"/>
              </a:ext>
            </a:extLst>
          </p:cNvPr>
          <p:cNvSpPr/>
          <p:nvPr/>
        </p:nvSpPr>
        <p:spPr>
          <a:xfrm>
            <a:off x="4657515" y="3219182"/>
            <a:ext cx="840299" cy="840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0" y="66256"/>
                  <a:pt x="53743" y="120000"/>
                  <a:pt x="120000" y="120000"/>
                </a:cubicBezTo>
                <a:cubicBezTo>
                  <a:pt x="120000" y="0"/>
                  <a:pt x="120000" y="0"/>
                  <a:pt x="1200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468B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565">
            <a:extLst>
              <a:ext uri="{FF2B5EF4-FFF2-40B4-BE49-F238E27FC236}">
                <a16:creationId xmlns:a16="http://schemas.microsoft.com/office/drawing/2014/main" id="{79DED1EC-54BE-499A-B76F-60FA7BFE06B4}"/>
              </a:ext>
            </a:extLst>
          </p:cNvPr>
          <p:cNvSpPr/>
          <p:nvPr/>
        </p:nvSpPr>
        <p:spPr>
          <a:xfrm>
            <a:off x="5498020" y="2377898"/>
            <a:ext cx="841499" cy="841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120000" y="53743"/>
                  <a:pt x="66256" y="0"/>
                  <a:pt x="0" y="0"/>
                </a:cubicBezTo>
                <a:close/>
              </a:path>
            </a:pathLst>
          </a:custGeom>
          <a:solidFill>
            <a:srgbClr val="00A7C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566">
            <a:extLst>
              <a:ext uri="{FF2B5EF4-FFF2-40B4-BE49-F238E27FC236}">
                <a16:creationId xmlns:a16="http://schemas.microsoft.com/office/drawing/2014/main" id="{FDEBE415-B78A-4B1B-BC73-96C8F824D029}"/>
              </a:ext>
            </a:extLst>
          </p:cNvPr>
          <p:cNvSpPr/>
          <p:nvPr/>
        </p:nvSpPr>
        <p:spPr>
          <a:xfrm>
            <a:off x="5498020" y="3219182"/>
            <a:ext cx="841499" cy="840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66256" y="120000"/>
                  <a:pt x="120000" y="66256"/>
                  <a:pt x="120000" y="0"/>
                </a:cubicBezTo>
                <a:cubicBezTo>
                  <a:pt x="0" y="0"/>
                  <a:pt x="0" y="0"/>
                  <a:pt x="0" y="0"/>
                </a:cubicBezTo>
                <a:lnTo>
                  <a:pt x="0" y="120000"/>
                </a:lnTo>
                <a:close/>
              </a:path>
            </a:pathLst>
          </a:custGeom>
          <a:solidFill>
            <a:srgbClr val="1F273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567">
            <a:extLst>
              <a:ext uri="{FF2B5EF4-FFF2-40B4-BE49-F238E27FC236}">
                <a16:creationId xmlns:a16="http://schemas.microsoft.com/office/drawing/2014/main" id="{02656F36-327E-4BE9-8C57-C78F0F330DC0}"/>
              </a:ext>
            </a:extLst>
          </p:cNvPr>
          <p:cNvSpPr/>
          <p:nvPr/>
        </p:nvSpPr>
        <p:spPr>
          <a:xfrm>
            <a:off x="4877664" y="2598796"/>
            <a:ext cx="1240799" cy="1240799"/>
          </a:xfrm>
          <a:prstGeom prst="ellipse">
            <a:avLst/>
          </a:prstGeom>
          <a:gradFill>
            <a:gsLst>
              <a:gs pos="0">
                <a:srgbClr val="FFFFFF"/>
              </a:gs>
              <a:gs pos="81000">
                <a:srgbClr val="EEEEEE"/>
              </a:gs>
              <a:gs pos="100000">
                <a:srgbClr val="D8D8D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1005825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" sz="1000" b="0" i="0" u="none" strike="noStrike" cap="none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Shape 569">
            <a:extLst>
              <a:ext uri="{FF2B5EF4-FFF2-40B4-BE49-F238E27FC236}">
                <a16:creationId xmlns:a16="http://schemas.microsoft.com/office/drawing/2014/main" id="{6B845A6E-6C66-4128-AF3F-70957A78B143}"/>
              </a:ext>
            </a:extLst>
          </p:cNvPr>
          <p:cNvSpPr/>
          <p:nvPr/>
        </p:nvSpPr>
        <p:spPr>
          <a:xfrm>
            <a:off x="4776760" y="1864711"/>
            <a:ext cx="123899" cy="123899"/>
          </a:xfrm>
          <a:prstGeom prst="ellipse">
            <a:avLst/>
          </a:prstGeom>
          <a:solidFill>
            <a:srgbClr val="AFF000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570">
            <a:extLst>
              <a:ext uri="{FF2B5EF4-FFF2-40B4-BE49-F238E27FC236}">
                <a16:creationId xmlns:a16="http://schemas.microsoft.com/office/drawing/2014/main" id="{7E32FDED-F41A-4B7E-B13A-EC44C2927CA0}"/>
              </a:ext>
            </a:extLst>
          </p:cNvPr>
          <p:cNvSpPr/>
          <p:nvPr/>
        </p:nvSpPr>
        <p:spPr>
          <a:xfrm>
            <a:off x="6091857" y="1864711"/>
            <a:ext cx="123899" cy="123899"/>
          </a:xfrm>
          <a:prstGeom prst="ellipse">
            <a:avLst/>
          </a:prstGeom>
          <a:solidFill>
            <a:srgbClr val="00CEF6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571">
            <a:extLst>
              <a:ext uri="{FF2B5EF4-FFF2-40B4-BE49-F238E27FC236}">
                <a16:creationId xmlns:a16="http://schemas.microsoft.com/office/drawing/2014/main" id="{C31A2899-DB8E-40FC-95FC-71D9EC3D1CE8}"/>
              </a:ext>
            </a:extLst>
          </p:cNvPr>
          <p:cNvSpPr/>
          <p:nvPr/>
        </p:nvSpPr>
        <p:spPr>
          <a:xfrm>
            <a:off x="6733142" y="2496941"/>
            <a:ext cx="123899" cy="123899"/>
          </a:xfrm>
          <a:prstGeom prst="ellipse">
            <a:avLst/>
          </a:prstGeom>
          <a:solidFill>
            <a:srgbClr val="00CEF6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572">
            <a:extLst>
              <a:ext uri="{FF2B5EF4-FFF2-40B4-BE49-F238E27FC236}">
                <a16:creationId xmlns:a16="http://schemas.microsoft.com/office/drawing/2014/main" id="{DE722290-BC00-483F-93CE-595AC580BD16}"/>
              </a:ext>
            </a:extLst>
          </p:cNvPr>
          <p:cNvSpPr/>
          <p:nvPr/>
        </p:nvSpPr>
        <p:spPr>
          <a:xfrm>
            <a:off x="6733142" y="3804603"/>
            <a:ext cx="123899" cy="123899"/>
          </a:xfrm>
          <a:prstGeom prst="ellipse">
            <a:avLst/>
          </a:prstGeom>
          <a:solidFill>
            <a:srgbClr val="28324A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573">
            <a:extLst>
              <a:ext uri="{FF2B5EF4-FFF2-40B4-BE49-F238E27FC236}">
                <a16:creationId xmlns:a16="http://schemas.microsoft.com/office/drawing/2014/main" id="{2376E690-C944-41A5-A0BA-21173772B92E}"/>
              </a:ext>
            </a:extLst>
          </p:cNvPr>
          <p:cNvSpPr/>
          <p:nvPr/>
        </p:nvSpPr>
        <p:spPr>
          <a:xfrm>
            <a:off x="4776760" y="4443268"/>
            <a:ext cx="123899" cy="123899"/>
          </a:xfrm>
          <a:prstGeom prst="ellipse">
            <a:avLst/>
          </a:prstGeom>
          <a:solidFill>
            <a:srgbClr val="3C78D8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574">
            <a:extLst>
              <a:ext uri="{FF2B5EF4-FFF2-40B4-BE49-F238E27FC236}">
                <a16:creationId xmlns:a16="http://schemas.microsoft.com/office/drawing/2014/main" id="{5C5191DD-2FD8-4B88-B3F8-6540978AA0EF}"/>
              </a:ext>
            </a:extLst>
          </p:cNvPr>
          <p:cNvSpPr/>
          <p:nvPr/>
        </p:nvSpPr>
        <p:spPr>
          <a:xfrm>
            <a:off x="6091857" y="4443268"/>
            <a:ext cx="123899" cy="123899"/>
          </a:xfrm>
          <a:prstGeom prst="ellipse">
            <a:avLst/>
          </a:prstGeom>
          <a:solidFill>
            <a:srgbClr val="28324A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575">
            <a:extLst>
              <a:ext uri="{FF2B5EF4-FFF2-40B4-BE49-F238E27FC236}">
                <a16:creationId xmlns:a16="http://schemas.microsoft.com/office/drawing/2014/main" id="{2D379DAB-1095-4AE9-8FE8-67AC2F83F13F}"/>
              </a:ext>
            </a:extLst>
          </p:cNvPr>
          <p:cNvSpPr/>
          <p:nvPr/>
        </p:nvSpPr>
        <p:spPr>
          <a:xfrm>
            <a:off x="4133751" y="2496941"/>
            <a:ext cx="123899" cy="123899"/>
          </a:xfrm>
          <a:prstGeom prst="ellipse">
            <a:avLst/>
          </a:prstGeom>
          <a:solidFill>
            <a:srgbClr val="AFF000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576">
            <a:extLst>
              <a:ext uri="{FF2B5EF4-FFF2-40B4-BE49-F238E27FC236}">
                <a16:creationId xmlns:a16="http://schemas.microsoft.com/office/drawing/2014/main" id="{81315C50-6292-4639-8C64-1E760E91C458}"/>
              </a:ext>
            </a:extLst>
          </p:cNvPr>
          <p:cNvSpPr/>
          <p:nvPr/>
        </p:nvSpPr>
        <p:spPr>
          <a:xfrm>
            <a:off x="4133751" y="3804603"/>
            <a:ext cx="123899" cy="123899"/>
          </a:xfrm>
          <a:prstGeom prst="ellipse">
            <a:avLst/>
          </a:prstGeom>
          <a:solidFill>
            <a:srgbClr val="3C78D8"/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Shape 585">
            <a:extLst>
              <a:ext uri="{FF2B5EF4-FFF2-40B4-BE49-F238E27FC236}">
                <a16:creationId xmlns:a16="http://schemas.microsoft.com/office/drawing/2014/main" id="{34D8EC54-85A2-4503-B773-931586BD0376}"/>
              </a:ext>
            </a:extLst>
          </p:cNvPr>
          <p:cNvGrpSpPr/>
          <p:nvPr/>
        </p:nvGrpSpPr>
        <p:grpSpPr>
          <a:xfrm>
            <a:off x="7267757" y="1659500"/>
            <a:ext cx="2244676" cy="647162"/>
            <a:chOff x="8578271" y="1488369"/>
            <a:chExt cx="2810099" cy="941054"/>
          </a:xfrm>
        </p:grpSpPr>
        <p:sp>
          <p:nvSpPr>
            <p:cNvPr id="29" name="Shape 586">
              <a:extLst>
                <a:ext uri="{FF2B5EF4-FFF2-40B4-BE49-F238E27FC236}">
                  <a16:creationId xmlns:a16="http://schemas.microsoft.com/office/drawing/2014/main" id="{2FD4D8A6-BE09-48C1-93C2-B4EC06543272}"/>
                </a:ext>
              </a:extLst>
            </p:cNvPr>
            <p:cNvSpPr txBox="1"/>
            <p:nvPr/>
          </p:nvSpPr>
          <p:spPr>
            <a:xfrm>
              <a:off x="8578271" y="1844723"/>
              <a:ext cx="2800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buSzPct val="25000"/>
              </a:pPr>
              <a:r>
                <a:rPr lang="es-MX" sz="900" dirty="0">
                  <a:solidFill>
                    <a:srgbClr val="3F3F3F"/>
                  </a:solidFill>
                  <a:latin typeface="Arial Black" panose="020B0A04020102020204" pitchFamily="34" charset="0"/>
                  <a:ea typeface="Source Sans Pro"/>
                  <a:cs typeface="Source Sans Pro"/>
                  <a:sym typeface="Source Sans Pro"/>
                </a:rPr>
                <a:t>Gestión eficiente de programas y acciones de desarrollo social</a:t>
              </a:r>
            </a:p>
          </p:txBody>
        </p:sp>
        <p:sp>
          <p:nvSpPr>
            <p:cNvPr id="30" name="Shape 587">
              <a:extLst>
                <a:ext uri="{FF2B5EF4-FFF2-40B4-BE49-F238E27FC236}">
                  <a16:creationId xmlns:a16="http://schemas.microsoft.com/office/drawing/2014/main" id="{BF8E39C9-2CFD-402E-9416-EA78850A0597}"/>
                </a:ext>
              </a:extLst>
            </p:cNvPr>
            <p:cNvSpPr txBox="1"/>
            <p:nvPr/>
          </p:nvSpPr>
          <p:spPr>
            <a:xfrm>
              <a:off x="8578271" y="1488369"/>
              <a:ext cx="2810099" cy="400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600" b="0" i="0" u="none" strike="noStrike" cap="none" dirty="0">
                  <a:solidFill>
                    <a:srgbClr val="00CEF6"/>
                  </a:solidFill>
                  <a:latin typeface="Arial Black" panose="020B0A04020102020204" pitchFamily="34" charset="0"/>
                  <a:ea typeface="Source Sans Pro"/>
                  <a:cs typeface="Source Sans Pro"/>
                  <a:sym typeface="Source Sans Pro"/>
                </a:rPr>
                <a:t>Dimensión 2</a:t>
              </a:r>
            </a:p>
          </p:txBody>
        </p:sp>
      </p:grpSp>
      <p:grpSp>
        <p:nvGrpSpPr>
          <p:cNvPr id="31" name="Shape 588">
            <a:extLst>
              <a:ext uri="{FF2B5EF4-FFF2-40B4-BE49-F238E27FC236}">
                <a16:creationId xmlns:a16="http://schemas.microsoft.com/office/drawing/2014/main" id="{726A5D9E-126E-4AF4-B1B9-7202C5FA69EB}"/>
              </a:ext>
            </a:extLst>
          </p:cNvPr>
          <p:cNvGrpSpPr/>
          <p:nvPr/>
        </p:nvGrpSpPr>
        <p:grpSpPr>
          <a:xfrm>
            <a:off x="7268135" y="3814435"/>
            <a:ext cx="2340364" cy="647072"/>
            <a:chOff x="6426462" y="3475458"/>
            <a:chExt cx="2133000" cy="714208"/>
          </a:xfrm>
        </p:grpSpPr>
        <p:sp>
          <p:nvSpPr>
            <p:cNvPr id="32" name="Shape 589">
              <a:extLst>
                <a:ext uri="{FF2B5EF4-FFF2-40B4-BE49-F238E27FC236}">
                  <a16:creationId xmlns:a16="http://schemas.microsoft.com/office/drawing/2014/main" id="{3529A5D6-6854-4993-BAA3-9337276A005C}"/>
                </a:ext>
              </a:extLst>
            </p:cNvPr>
            <p:cNvSpPr txBox="1"/>
            <p:nvPr/>
          </p:nvSpPr>
          <p:spPr>
            <a:xfrm>
              <a:off x="6426462" y="3745966"/>
              <a:ext cx="2126100" cy="443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buSzPct val="25000"/>
              </a:pPr>
              <a:r>
                <a:rPr lang="es-MX" sz="900" dirty="0">
                  <a:solidFill>
                    <a:srgbClr val="3F3F3F"/>
                  </a:solidFill>
                  <a:latin typeface="Arial Black" panose="020B0A04020102020204" pitchFamily="34" charset="0"/>
                  <a:ea typeface="Source Sans Pro"/>
                  <a:cs typeface="Source Sans Pro"/>
                  <a:sym typeface="Source Sans Pro"/>
                </a:rPr>
                <a:t>Monitoreo y evaluación del Desarrollo Social Estatal</a:t>
              </a:r>
            </a:p>
          </p:txBody>
        </p:sp>
        <p:sp>
          <p:nvSpPr>
            <p:cNvPr id="33" name="Shape 590">
              <a:extLst>
                <a:ext uri="{FF2B5EF4-FFF2-40B4-BE49-F238E27FC236}">
                  <a16:creationId xmlns:a16="http://schemas.microsoft.com/office/drawing/2014/main" id="{5A7477DD-0642-480E-8CE2-EE648A6EFE2F}"/>
                </a:ext>
              </a:extLst>
            </p:cNvPr>
            <p:cNvSpPr txBox="1"/>
            <p:nvPr/>
          </p:nvSpPr>
          <p:spPr>
            <a:xfrm>
              <a:off x="6426462" y="3475458"/>
              <a:ext cx="2133000" cy="30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600" b="0" i="0" u="none" strike="noStrike" cap="none" dirty="0">
                  <a:solidFill>
                    <a:srgbClr val="28324A"/>
                  </a:solidFill>
                  <a:latin typeface="Arial Black" panose="020B0A04020102020204" pitchFamily="34" charset="0"/>
                  <a:ea typeface="Source Sans Pro"/>
                  <a:cs typeface="Source Sans Pro"/>
                  <a:sym typeface="Source Sans Pro"/>
                </a:rPr>
                <a:t>Dimensión 3</a:t>
              </a:r>
            </a:p>
          </p:txBody>
        </p:sp>
      </p:grpSp>
      <p:grpSp>
        <p:nvGrpSpPr>
          <p:cNvPr id="34" name="Shape 591">
            <a:extLst>
              <a:ext uri="{FF2B5EF4-FFF2-40B4-BE49-F238E27FC236}">
                <a16:creationId xmlns:a16="http://schemas.microsoft.com/office/drawing/2014/main" id="{E9EE8FCB-0DC8-42F9-96DB-15678AF7C56B}"/>
              </a:ext>
            </a:extLst>
          </p:cNvPr>
          <p:cNvGrpSpPr/>
          <p:nvPr/>
        </p:nvGrpSpPr>
        <p:grpSpPr>
          <a:xfrm>
            <a:off x="1795614" y="1659500"/>
            <a:ext cx="1932505" cy="647162"/>
            <a:chOff x="8578271" y="1488369"/>
            <a:chExt cx="2810099" cy="941054"/>
          </a:xfrm>
        </p:grpSpPr>
        <p:sp>
          <p:nvSpPr>
            <p:cNvPr id="35" name="Shape 592">
              <a:extLst>
                <a:ext uri="{FF2B5EF4-FFF2-40B4-BE49-F238E27FC236}">
                  <a16:creationId xmlns:a16="http://schemas.microsoft.com/office/drawing/2014/main" id="{40D0147B-1CB2-4C1E-AD78-4AA4789BCA39}"/>
                </a:ext>
              </a:extLst>
            </p:cNvPr>
            <p:cNvSpPr txBox="1"/>
            <p:nvPr/>
          </p:nvSpPr>
          <p:spPr>
            <a:xfrm>
              <a:off x="8578271" y="1844723"/>
              <a:ext cx="2800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 algn="r">
                <a:buSzPct val="25000"/>
              </a:pPr>
              <a:r>
                <a:rPr lang="es-MX" sz="900" dirty="0">
                  <a:solidFill>
                    <a:srgbClr val="3F3F3F"/>
                  </a:solidFill>
                  <a:latin typeface="Arial Black" panose="020B0A04020102020204" pitchFamily="34" charset="0"/>
                  <a:ea typeface="Source Sans Pro"/>
                  <a:cs typeface="Source Sans Pro"/>
                  <a:sym typeface="Source Sans Pro"/>
                </a:rPr>
                <a:t>Planeación Programático-Presupuestal</a:t>
              </a:r>
            </a:p>
          </p:txBody>
        </p:sp>
        <p:sp>
          <p:nvSpPr>
            <p:cNvPr id="36" name="Shape 593">
              <a:extLst>
                <a:ext uri="{FF2B5EF4-FFF2-40B4-BE49-F238E27FC236}">
                  <a16:creationId xmlns:a16="http://schemas.microsoft.com/office/drawing/2014/main" id="{DDE8A306-B190-48A8-816F-E40DDF26E574}"/>
                </a:ext>
              </a:extLst>
            </p:cNvPr>
            <p:cNvSpPr txBox="1"/>
            <p:nvPr/>
          </p:nvSpPr>
          <p:spPr>
            <a:xfrm>
              <a:off x="8578271" y="1488369"/>
              <a:ext cx="2810099" cy="400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" sz="1600" b="0" i="0" u="none" strike="noStrike" cap="none" dirty="0">
                  <a:solidFill>
                    <a:srgbClr val="8EC400"/>
                  </a:solidFill>
                  <a:latin typeface="Arial Black" panose="020B0A04020102020204" pitchFamily="34" charset="0"/>
                  <a:ea typeface="Source Sans Pro"/>
                  <a:cs typeface="Source Sans Pro"/>
                  <a:sym typeface="Source Sans Pro"/>
                </a:rPr>
                <a:t>Dimensión 1</a:t>
              </a:r>
            </a:p>
          </p:txBody>
        </p:sp>
      </p:grpSp>
      <p:grpSp>
        <p:nvGrpSpPr>
          <p:cNvPr id="37" name="Shape 594">
            <a:extLst>
              <a:ext uri="{FF2B5EF4-FFF2-40B4-BE49-F238E27FC236}">
                <a16:creationId xmlns:a16="http://schemas.microsoft.com/office/drawing/2014/main" id="{BA373CCE-4AB8-4A32-AADE-FBF0E6F81F73}"/>
              </a:ext>
            </a:extLst>
          </p:cNvPr>
          <p:cNvGrpSpPr/>
          <p:nvPr/>
        </p:nvGrpSpPr>
        <p:grpSpPr>
          <a:xfrm>
            <a:off x="1795702" y="3814436"/>
            <a:ext cx="1932498" cy="647073"/>
            <a:chOff x="386248" y="3475458"/>
            <a:chExt cx="2133000" cy="714209"/>
          </a:xfrm>
        </p:grpSpPr>
        <p:sp>
          <p:nvSpPr>
            <p:cNvPr id="38" name="Shape 595">
              <a:extLst>
                <a:ext uri="{FF2B5EF4-FFF2-40B4-BE49-F238E27FC236}">
                  <a16:creationId xmlns:a16="http://schemas.microsoft.com/office/drawing/2014/main" id="{A56D31B6-FF6D-4D79-AA6B-7F571DA45801}"/>
                </a:ext>
              </a:extLst>
            </p:cNvPr>
            <p:cNvSpPr txBox="1"/>
            <p:nvPr/>
          </p:nvSpPr>
          <p:spPr>
            <a:xfrm>
              <a:off x="386248" y="3745967"/>
              <a:ext cx="2126100" cy="443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 algn="r">
                <a:buSzPct val="25000"/>
              </a:pPr>
              <a:r>
                <a:rPr lang="es-MX" sz="900" dirty="0">
                  <a:solidFill>
                    <a:srgbClr val="3F3F3F"/>
                  </a:solidFill>
                  <a:latin typeface="Arial Black" panose="020B0A04020102020204" pitchFamily="34" charset="0"/>
                  <a:ea typeface="Source Sans Pro"/>
                  <a:cs typeface="Source Sans Pro"/>
                  <a:sym typeface="Source Sans Pro"/>
                </a:rPr>
                <a:t>Desarrollo Social Abierto y Participación Ciudadana</a:t>
              </a:r>
            </a:p>
          </p:txBody>
        </p:sp>
        <p:sp>
          <p:nvSpPr>
            <p:cNvPr id="39" name="Shape 596">
              <a:extLst>
                <a:ext uri="{FF2B5EF4-FFF2-40B4-BE49-F238E27FC236}">
                  <a16:creationId xmlns:a16="http://schemas.microsoft.com/office/drawing/2014/main" id="{562E1D6A-C4A8-4FAD-ADE2-BFCC0A1C393A}"/>
                </a:ext>
              </a:extLst>
            </p:cNvPr>
            <p:cNvSpPr txBox="1"/>
            <p:nvPr/>
          </p:nvSpPr>
          <p:spPr>
            <a:xfrm>
              <a:off x="386248" y="3475458"/>
              <a:ext cx="2133000" cy="30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" sz="1600" b="0" i="0" u="none" strike="noStrike" cap="none" dirty="0">
                  <a:solidFill>
                    <a:srgbClr val="3468BC"/>
                  </a:solidFill>
                  <a:latin typeface="Arial Black" panose="020B0A04020102020204" pitchFamily="34" charset="0"/>
                  <a:ea typeface="Source Sans Pro"/>
                  <a:cs typeface="Source Sans Pro"/>
                  <a:sym typeface="Source Sans Pro"/>
                </a:rPr>
                <a:t>Dimensión 4</a:t>
              </a:r>
            </a:p>
          </p:txBody>
        </p:sp>
      </p:grpSp>
      <p:sp>
        <p:nvSpPr>
          <p:cNvPr id="40" name="Shape 460">
            <a:extLst>
              <a:ext uri="{FF2B5EF4-FFF2-40B4-BE49-F238E27FC236}">
                <a16:creationId xmlns:a16="http://schemas.microsoft.com/office/drawing/2014/main" id="{04FA53FF-3307-4B83-91FA-030DA0EAED86}"/>
              </a:ext>
            </a:extLst>
          </p:cNvPr>
          <p:cNvSpPr txBox="1"/>
          <p:nvPr/>
        </p:nvSpPr>
        <p:spPr>
          <a:xfrm>
            <a:off x="5028013" y="3029141"/>
            <a:ext cx="1054716" cy="38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s-MX" sz="1200" b="1" dirty="0">
                <a:solidFill>
                  <a:srgbClr val="3C78D8"/>
                </a:solidFill>
                <a:latin typeface="Arial Black" panose="020B0A04020102020204" pitchFamily="34" charset="0"/>
                <a:ea typeface="Source Sans Pro"/>
                <a:cs typeface="Source Sans Pro"/>
                <a:sym typeface="Source Sans Pro"/>
              </a:rPr>
              <a:t>IDES 2017</a:t>
            </a:r>
          </a:p>
        </p:txBody>
      </p:sp>
      <p:grpSp>
        <p:nvGrpSpPr>
          <p:cNvPr id="41" name="Shape 943">
            <a:extLst>
              <a:ext uri="{FF2B5EF4-FFF2-40B4-BE49-F238E27FC236}">
                <a16:creationId xmlns:a16="http://schemas.microsoft.com/office/drawing/2014/main" id="{988069CB-6A1E-49B1-847A-DAB77122DFD7}"/>
              </a:ext>
            </a:extLst>
          </p:cNvPr>
          <p:cNvGrpSpPr/>
          <p:nvPr/>
        </p:nvGrpSpPr>
        <p:grpSpPr>
          <a:xfrm>
            <a:off x="3030424" y="2377898"/>
            <a:ext cx="352206" cy="333835"/>
            <a:chOff x="5300400" y="3670175"/>
            <a:chExt cx="421300" cy="399325"/>
          </a:xfrm>
        </p:grpSpPr>
        <p:sp>
          <p:nvSpPr>
            <p:cNvPr id="42" name="Shape 944">
              <a:extLst>
                <a:ext uri="{FF2B5EF4-FFF2-40B4-BE49-F238E27FC236}">
                  <a16:creationId xmlns:a16="http://schemas.microsoft.com/office/drawing/2014/main" id="{28A1CE14-0F42-457C-A823-CCA4F7C6784F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945">
              <a:extLst>
                <a:ext uri="{FF2B5EF4-FFF2-40B4-BE49-F238E27FC236}">
                  <a16:creationId xmlns:a16="http://schemas.microsoft.com/office/drawing/2014/main" id="{C976B831-EF9A-478E-8215-5D29141643B1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946">
              <a:extLst>
                <a:ext uri="{FF2B5EF4-FFF2-40B4-BE49-F238E27FC236}">
                  <a16:creationId xmlns:a16="http://schemas.microsoft.com/office/drawing/2014/main" id="{4E31287C-3ADF-4F97-99D4-35254E3B6548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947">
              <a:extLst>
                <a:ext uri="{FF2B5EF4-FFF2-40B4-BE49-F238E27FC236}">
                  <a16:creationId xmlns:a16="http://schemas.microsoft.com/office/drawing/2014/main" id="{31FD5564-727C-4A5E-A14A-C6A51D64254D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948">
              <a:extLst>
                <a:ext uri="{FF2B5EF4-FFF2-40B4-BE49-F238E27FC236}">
                  <a16:creationId xmlns:a16="http://schemas.microsoft.com/office/drawing/2014/main" id="{C56B5BAA-376D-439D-AFB1-000E1BC2F8CC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" name="Shape 909">
            <a:extLst>
              <a:ext uri="{FF2B5EF4-FFF2-40B4-BE49-F238E27FC236}">
                <a16:creationId xmlns:a16="http://schemas.microsoft.com/office/drawing/2014/main" id="{87325363-D0A6-45FA-88D4-DB680B3FE95A}"/>
              </a:ext>
            </a:extLst>
          </p:cNvPr>
          <p:cNvGrpSpPr/>
          <p:nvPr/>
        </p:nvGrpSpPr>
        <p:grpSpPr>
          <a:xfrm>
            <a:off x="7795257" y="4529972"/>
            <a:ext cx="346104" cy="353230"/>
            <a:chOff x="3955900" y="2984500"/>
            <a:chExt cx="414000" cy="422525"/>
          </a:xfrm>
        </p:grpSpPr>
        <p:sp>
          <p:nvSpPr>
            <p:cNvPr id="48" name="Shape 910">
              <a:extLst>
                <a:ext uri="{FF2B5EF4-FFF2-40B4-BE49-F238E27FC236}">
                  <a16:creationId xmlns:a16="http://schemas.microsoft.com/office/drawing/2014/main" id="{BF303B81-661B-4052-B6F0-282099D26DEB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911">
              <a:extLst>
                <a:ext uri="{FF2B5EF4-FFF2-40B4-BE49-F238E27FC236}">
                  <a16:creationId xmlns:a16="http://schemas.microsoft.com/office/drawing/2014/main" id="{BA797651-B151-46A9-9F8D-DB29674D4980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912">
              <a:extLst>
                <a:ext uri="{FF2B5EF4-FFF2-40B4-BE49-F238E27FC236}">
                  <a16:creationId xmlns:a16="http://schemas.microsoft.com/office/drawing/2014/main" id="{F775B534-87C9-44C9-8F1D-CC92918A6C07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1" name="Shape 906">
            <a:extLst>
              <a:ext uri="{FF2B5EF4-FFF2-40B4-BE49-F238E27FC236}">
                <a16:creationId xmlns:a16="http://schemas.microsoft.com/office/drawing/2014/main" id="{9B5B7750-3077-46A9-B566-EE9C27B4253E}"/>
              </a:ext>
            </a:extLst>
          </p:cNvPr>
          <p:cNvGrpSpPr/>
          <p:nvPr/>
        </p:nvGrpSpPr>
        <p:grpSpPr>
          <a:xfrm>
            <a:off x="7749144" y="2375127"/>
            <a:ext cx="427781" cy="316488"/>
            <a:chOff x="5255200" y="3006475"/>
            <a:chExt cx="511700" cy="378575"/>
          </a:xfrm>
        </p:grpSpPr>
        <p:sp>
          <p:nvSpPr>
            <p:cNvPr id="52" name="Shape 907">
              <a:extLst>
                <a:ext uri="{FF2B5EF4-FFF2-40B4-BE49-F238E27FC236}">
                  <a16:creationId xmlns:a16="http://schemas.microsoft.com/office/drawing/2014/main" id="{534B8BB4-9398-4C17-8DE5-E0559BF4BB41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908">
              <a:extLst>
                <a:ext uri="{FF2B5EF4-FFF2-40B4-BE49-F238E27FC236}">
                  <a16:creationId xmlns:a16="http://schemas.microsoft.com/office/drawing/2014/main" id="{1E1A4534-383D-409E-884D-61D6009303CA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4" name="Shape 884">
            <a:extLst>
              <a:ext uri="{FF2B5EF4-FFF2-40B4-BE49-F238E27FC236}">
                <a16:creationId xmlns:a16="http://schemas.microsoft.com/office/drawing/2014/main" id="{C181C1E7-78BD-4367-B468-12035576AC8B}"/>
              </a:ext>
            </a:extLst>
          </p:cNvPr>
          <p:cNvSpPr/>
          <p:nvPr/>
        </p:nvSpPr>
        <p:spPr>
          <a:xfrm>
            <a:off x="2991700" y="4493469"/>
            <a:ext cx="319561" cy="336908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B3B19AEC-79F1-4AC8-BA74-72F540EDDEC0}"/>
              </a:ext>
            </a:extLst>
          </p:cNvPr>
          <p:cNvSpPr/>
          <p:nvPr/>
        </p:nvSpPr>
        <p:spPr>
          <a:xfrm>
            <a:off x="2425621" y="4923147"/>
            <a:ext cx="615901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dirty="0">
                <a:solidFill>
                  <a:srgbClr val="28324A"/>
                </a:solidFill>
                <a:latin typeface="Arial Black" panose="020B0A04020102020204" pitchFamily="34" charset="0"/>
              </a:rPr>
              <a:t>El IDES se basa exclusivamente en información pública proveniente de fuentes oficiales para evaluar las capacidades de cada gobierno estatal en cuatro dimensiones clave para la eficacia de su política social.</a:t>
            </a:r>
          </a:p>
          <a:p>
            <a:pPr algn="ctr"/>
            <a:endParaRPr lang="es-MX" sz="850" b="1" dirty="0">
              <a:solidFill>
                <a:srgbClr val="28324A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MX" sz="900" b="1" dirty="0">
                <a:solidFill>
                  <a:srgbClr val="3C78D8"/>
                </a:solidFill>
                <a:latin typeface="Arial Black" panose="020B0A04020102020204" pitchFamily="34" charset="0"/>
              </a:rPr>
              <a:t>Metodología completa disponible en www.ides.gesoc.org.mx</a:t>
            </a:r>
          </a:p>
        </p:txBody>
      </p:sp>
    </p:spTree>
    <p:extLst>
      <p:ext uri="{BB962C8B-B14F-4D97-AF65-F5344CB8AC3E}">
        <p14:creationId xmlns:p14="http://schemas.microsoft.com/office/powerpoint/2010/main" val="980129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1115218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Orden Estatal, niveles Macro y Meso: Resultados Generales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04F8407-D147-4FE0-AE87-774AB4350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884" y="777111"/>
            <a:ext cx="8133348" cy="553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91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1115218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Orden Estatal, Nivel Macro: Capacidades de Planificación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44B68A9-76D5-42AE-8248-B40D8B15E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453355"/>
              </p:ext>
            </p:extLst>
          </p:nvPr>
        </p:nvGraphicFramePr>
        <p:xfrm>
          <a:off x="1331495" y="1333500"/>
          <a:ext cx="8903368" cy="461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16E9078-A2A7-43B6-A272-35E46DE6D122}"/>
              </a:ext>
            </a:extLst>
          </p:cNvPr>
          <p:cNvCxnSpPr>
            <a:cxnSpLocks/>
          </p:cNvCxnSpPr>
          <p:nvPr/>
        </p:nvCxnSpPr>
        <p:spPr>
          <a:xfrm>
            <a:off x="1957137" y="3591174"/>
            <a:ext cx="80852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C26286DE-6A0C-4FAB-98C6-21661396779A}"/>
              </a:ext>
            </a:extLst>
          </p:cNvPr>
          <p:cNvSpPr/>
          <p:nvPr/>
        </p:nvSpPr>
        <p:spPr>
          <a:xfrm>
            <a:off x="8109787" y="3195136"/>
            <a:ext cx="1352549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00" b="1">
                <a:solidFill>
                  <a:sysClr val="windowText" lastClr="000000"/>
                </a:solidFill>
              </a:rPr>
              <a:t>Calificación promedio: 46.58</a:t>
            </a:r>
          </a:p>
        </p:txBody>
      </p:sp>
    </p:spTree>
    <p:extLst>
      <p:ext uri="{BB962C8B-B14F-4D97-AF65-F5344CB8AC3E}">
        <p14:creationId xmlns:p14="http://schemas.microsoft.com/office/powerpoint/2010/main" val="2782874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1115218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Orden Estatal, Nivel Meso: Diseño e institucionalidad de programas sociales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A8B21C3-6B8E-4EF9-B832-7338FEAEA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63" y="1265795"/>
            <a:ext cx="5992570" cy="53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66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B3E6D8B-3720-454F-B8E5-3C89590519C1}"/>
              </a:ext>
            </a:extLst>
          </p:cNvPr>
          <p:cNvSpPr/>
          <p:nvPr/>
        </p:nvSpPr>
        <p:spPr>
          <a:xfrm>
            <a:off x="611561" y="752376"/>
            <a:ext cx="10968878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alibri Light" panose="020F0302020204030204" pitchFamily="34" charset="0"/>
              </a:rPr>
              <a:t>Las capacidades de planeación (nivel macro) y de programación de gobiernos federal y estatal son precarias.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alibri Light" panose="020F0302020204030204" pitchFamily="34" charset="0"/>
              </a:rPr>
              <a:t>La presupuestación, al menos en el orden federal, no obedece a principios de desempeño (mejor diseño, cumplimiento de metas, cobertura).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alibri Light" panose="020F0302020204030204" pitchFamily="34" charset="0"/>
              </a:rPr>
              <a:t>Cualquier esfuerzo de “transversalización” de la perspectiva de igualdad y no discriminación debe considerar estas condiciones.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alibri Light" panose="020F0302020204030204" pitchFamily="34" charset="0"/>
              </a:rPr>
              <a:t>La debilidad relativa de la AP para PPP puede verse como una oportunidad si se ofrece la evidencia e instrumental pertinentes y robustos.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alibri Light" panose="020F0302020204030204" pitchFamily="34" charset="0"/>
              </a:rPr>
              <a:t>¿</a:t>
            </a:r>
            <a:r>
              <a:rPr lang="es-MX" sz="2400" dirty="0" err="1">
                <a:latin typeface="Calibri Light" panose="020F0302020204030204" pitchFamily="34" charset="0"/>
              </a:rPr>
              <a:t>Pero..cómo</a:t>
            </a:r>
            <a:r>
              <a:rPr lang="es-MX" sz="2400" dirty="0">
                <a:latin typeface="Calibri Light" panose="020F0302020204030204" pitchFamily="34" charset="0"/>
              </a:rPr>
              <a:t>?</a:t>
            </a: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resumen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16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22138593-FD9F-4E77-9C78-91FAD065096E}"/>
              </a:ext>
            </a:extLst>
          </p:cNvPr>
          <p:cNvSpPr txBox="1">
            <a:spLocks/>
          </p:cNvSpPr>
          <p:nvPr/>
        </p:nvSpPr>
        <p:spPr>
          <a:xfrm>
            <a:off x="2915817" y="2567115"/>
            <a:ext cx="8175815" cy="1363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cap="all" dirty="0">
                <a:solidFill>
                  <a:srgbClr val="C00000"/>
                </a:solidFill>
              </a:rPr>
              <a:t>4. BREVE DESCRIPCIÓN DE LOS ODS</a:t>
            </a:r>
          </a:p>
          <a:p>
            <a:pPr algn="r"/>
            <a:endParaRPr lang="es-MX" sz="2400" b="1" cap="all" dirty="0">
              <a:solidFill>
                <a:srgbClr val="C00000"/>
              </a:solidFill>
            </a:endParaRPr>
          </a:p>
          <a:p>
            <a:pPr algn="r"/>
            <a:endParaRPr lang="es-MX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4C5917-BD74-4A2C-9298-E9873EA58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5" y="476672"/>
            <a:ext cx="1752392" cy="20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9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B3E6D8B-3720-454F-B8E5-3C89590519C1}"/>
              </a:ext>
            </a:extLst>
          </p:cNvPr>
          <p:cNvSpPr/>
          <p:nvPr/>
        </p:nvSpPr>
        <p:spPr>
          <a:xfrm>
            <a:off x="611561" y="752376"/>
            <a:ext cx="10141287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000" dirty="0">
                <a:latin typeface="+mj-lt"/>
              </a:rPr>
              <a:t>Bienvenida y encuadre (Verónica Carranza y Flor García) </a:t>
            </a: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000" dirty="0">
                <a:latin typeface="+mj-lt"/>
              </a:rPr>
              <a:t>Descripción y análisis del Modelo de Planeación Nacional para el Desarrollo y sus instrumentos. </a:t>
            </a: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000" dirty="0">
                <a:latin typeface="+mj-lt"/>
              </a:rPr>
              <a:t>Evidencia sobre el estado actual de la planeación, programación y presupuestación en el gobierno federal y los gobiernos estatales.</a:t>
            </a: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000" dirty="0">
                <a:latin typeface="+mj-lt"/>
              </a:rPr>
              <a:t>Breve descripción de los Objetivos de Desarrollo del Milenio (ODS)</a:t>
            </a: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000" dirty="0">
                <a:latin typeface="+mj-lt"/>
              </a:rPr>
              <a:t>Marco analítico-metodológico para la inclusión de criterios de igualdad y no discriminación en la Planeación Nacional y en alineación a los ODS.</a:t>
            </a: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000" dirty="0">
                <a:latin typeface="+mj-lt"/>
                <a:cs typeface="Calibri Light" panose="020F0302020204030204" pitchFamily="34" charset="0"/>
              </a:rPr>
              <a:t>Aplicación del marco analítico-metodológico a partir de dos casos: salud y educación.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132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Temas a abordar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14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pic>
        <p:nvPicPr>
          <p:cNvPr id="1026" name="Picture 2" descr="Resultado de imagen para ODS">
            <a:extLst>
              <a:ext uri="{FF2B5EF4-FFF2-40B4-BE49-F238E27FC236}">
                <a16:creationId xmlns:a16="http://schemas.microsoft.com/office/drawing/2014/main" id="{E5FF7E6F-4BDB-4D90-80C4-F10188D4C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37" y="737937"/>
            <a:ext cx="9156409" cy="55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12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1115218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ODS y la Planeación Nacional para el Desarrollo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2D32E3A-7DB2-4A56-A815-CA172011FBE0}"/>
              </a:ext>
            </a:extLst>
          </p:cNvPr>
          <p:cNvSpPr/>
          <p:nvPr/>
        </p:nvSpPr>
        <p:spPr>
          <a:xfrm>
            <a:off x="242595" y="704250"/>
            <a:ext cx="10968878" cy="586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alibri Light" panose="020F0302020204030204" pitchFamily="34" charset="0"/>
              </a:rPr>
              <a:t>Los ODS deben ser considerados como un marco de resultados a alcanzar por los estados nacionales (piso básico) al 2025.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alibri Light" panose="020F0302020204030204" pitchFamily="34" charset="0"/>
              </a:rPr>
              <a:t>Deben ser considerados en la planeación nacional y de entidades federativas en áreas clave del desarrollo donde se expresan los efectos negativos de la desigualdad (incluida la de trato):</a:t>
            </a:r>
          </a:p>
          <a:p>
            <a:pPr marL="14229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Salud</a:t>
            </a:r>
          </a:p>
          <a:p>
            <a:pPr marL="14229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Educación</a:t>
            </a:r>
          </a:p>
          <a:p>
            <a:pPr marL="14229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Trabajo</a:t>
            </a:r>
          </a:p>
          <a:p>
            <a:pPr marL="14229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Administración de justicia, etc.</a:t>
            </a:r>
            <a:endParaRPr lang="es-MX" dirty="0">
              <a:latin typeface="Calibri Light" panose="020F03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Ejemplo, Objetivo 3, Garantizar una vida sana:</a:t>
            </a:r>
            <a:endParaRPr lang="es-MX" sz="2400" dirty="0">
              <a:latin typeface="Calibri Light" panose="020F030202020403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Para 2030, reducir en un tercio la mortalidad prematura por enfermedades no transmisibles mediante la prevención y el tratamiento</a:t>
            </a:r>
          </a:p>
        </p:txBody>
      </p:sp>
    </p:spTree>
    <p:extLst>
      <p:ext uri="{BB962C8B-B14F-4D97-AF65-F5344CB8AC3E}">
        <p14:creationId xmlns:p14="http://schemas.microsoft.com/office/powerpoint/2010/main" val="4128790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22138593-FD9F-4E77-9C78-91FAD065096E}"/>
              </a:ext>
            </a:extLst>
          </p:cNvPr>
          <p:cNvSpPr txBox="1">
            <a:spLocks/>
          </p:cNvSpPr>
          <p:nvPr/>
        </p:nvSpPr>
        <p:spPr>
          <a:xfrm>
            <a:off x="2915817" y="2567115"/>
            <a:ext cx="8175815" cy="2061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cap="all" dirty="0">
                <a:solidFill>
                  <a:srgbClr val="C00000"/>
                </a:solidFill>
              </a:rPr>
              <a:t>5. MARCO ANALÍTICO-METODOLÓGICO PARA INCLUIR LA PERSPECTIVA DE IGUALDAD Y NO DISCRIMINACIÓN EN la planeación nacional EN ALINEACIÓN A LOS ODS</a:t>
            </a:r>
          </a:p>
          <a:p>
            <a:pPr algn="r"/>
            <a:endParaRPr lang="es-MX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4C5917-BD74-4A2C-9298-E9873EA58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5" y="476672"/>
            <a:ext cx="1752392" cy="20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7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1115218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Los principios del marco metodológico-analítico para incluir la perspectiva de igualdad y no discriminación a la PPP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2D32E3A-7DB2-4A56-A815-CA172011FBE0}"/>
              </a:ext>
            </a:extLst>
          </p:cNvPr>
          <p:cNvSpPr/>
          <p:nvPr/>
        </p:nvSpPr>
        <p:spPr>
          <a:xfrm>
            <a:off x="178427" y="1185511"/>
            <a:ext cx="10968878" cy="557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s-MX" sz="2400" dirty="0">
                <a:latin typeface="Calibri Light" panose="020F0302020204030204" pitchFamily="34" charset="0"/>
              </a:rPr>
              <a:t>Definir de forma precisa y </a:t>
            </a:r>
            <a:r>
              <a:rPr lang="es-MX" sz="2400" dirty="0" err="1">
                <a:latin typeface="Calibri Light" panose="020F0302020204030204" pitchFamily="34" charset="0"/>
              </a:rPr>
              <a:t>operacionalizable</a:t>
            </a:r>
            <a:r>
              <a:rPr lang="es-MX" sz="2400" dirty="0">
                <a:latin typeface="Calibri Light" panose="020F0302020204030204" pitchFamily="34" charset="0"/>
              </a:rPr>
              <a:t> la categoría de “Discriminación” (qué es, qué la genera y cuáles son sus consecuencias), y cómo se relaciona con la de “Desigualdad”.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s-MX" sz="2400" dirty="0">
                <a:latin typeface="Calibri Light" panose="020F0302020204030204" pitchFamily="34" charset="0"/>
              </a:rPr>
              <a:t>Identificar cómo se expresa, con base en evidencia, en los distintos ámbitos o sectores clave (e inescapables) para el desarrollo considerados en los ODS: salud, educación, trabajo, etc.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s-MX" sz="2400" dirty="0">
                <a:latin typeface="Calibri Light" panose="020F0302020204030204" pitchFamily="34" charset="0"/>
              </a:rPr>
              <a:t>Identificar cuáles prácticas discriminatorias subyacen/causan las brechas de desigualdad expresadas en el ámbito/sector seleccionado.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s-MX" sz="2400" dirty="0">
                <a:latin typeface="Calibri Light" panose="020F0302020204030204" pitchFamily="34" charset="0"/>
              </a:rPr>
              <a:t>Identificar qué tipo de previsiones y en qué nivel del modelo de PPP deben ser tomadas para desmontar la práctica discriminatoria y sus consecuencias</a:t>
            </a: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82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D5A022A-4766-46ED-A83D-F5C6FE40FA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093620"/>
              </p:ext>
            </p:extLst>
          </p:nvPr>
        </p:nvGraphicFramePr>
        <p:xfrm>
          <a:off x="2433308" y="1363965"/>
          <a:ext cx="734481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F7C2997-2ED7-4C10-B9B3-7E3741A9C4C9}"/>
              </a:ext>
            </a:extLst>
          </p:cNvPr>
          <p:cNvSpPr txBox="1"/>
          <p:nvPr/>
        </p:nvSpPr>
        <p:spPr>
          <a:xfrm>
            <a:off x="7124944" y="5012799"/>
            <a:ext cx="2537109" cy="15465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Prejuicios</a:t>
            </a:r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 y procesos de </a:t>
            </a:r>
            <a:r>
              <a:rPr lang="es-MX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estigmatización social negativa </a:t>
            </a:r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hacia grupos sociales específicos, terminan por colocarlos en una </a:t>
            </a:r>
            <a:r>
              <a:rPr lang="es-MX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situación de inferioridad en la estructura social </a:t>
            </a:r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(primero es </a:t>
            </a:r>
            <a:r>
              <a:rPr lang="es-MX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simbólica</a:t>
            </a:r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 y luego </a:t>
            </a:r>
            <a:r>
              <a:rPr lang="es-MX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material</a:t>
            </a:r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) respecto a grupos sociales dominantes para ejercer derechos fundamentales y aprovechar oportunidades sustantivas.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2240FC6-6BC7-4247-872F-29B4A876FEC3}"/>
              </a:ext>
            </a:extLst>
          </p:cNvPr>
          <p:cNvSpPr txBox="1"/>
          <p:nvPr/>
        </p:nvSpPr>
        <p:spPr>
          <a:xfrm>
            <a:off x="3119730" y="1557171"/>
            <a:ext cx="209172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Sistema de relaciones intersubjetiva</a:t>
            </a:r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, cultural e históricamente moldeadas, que se despliegan en una </a:t>
            </a:r>
            <a:r>
              <a:rPr lang="es-MX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arquitectura social simbólica</a:t>
            </a:r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 que condiciona las </a:t>
            </a:r>
            <a:r>
              <a:rPr lang="es-MX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conductas particulares y sociales</a:t>
            </a:r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, incluso más allá de las </a:t>
            </a:r>
            <a:r>
              <a:rPr lang="es-MX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voluntades individuales</a:t>
            </a:r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D944AC-042C-4006-AB03-94867E47F1A3}"/>
              </a:ext>
            </a:extLst>
          </p:cNvPr>
          <p:cNvSpPr txBox="1"/>
          <p:nvPr/>
        </p:nvSpPr>
        <p:spPr>
          <a:xfrm>
            <a:off x="2102715" y="5052762"/>
            <a:ext cx="3084392" cy="15465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Restringe derechos y oportunidades a grupos discriminados</a:t>
            </a:r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, al menos </a:t>
            </a:r>
            <a:r>
              <a:rPr lang="es-MX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 2 efectos negativos</a:t>
            </a:r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r>
              <a:rPr lang="es-MX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1. </a:t>
            </a:r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Restringe de múltiples formas el acceso a ámbitos institucionales que les son clave para aprovechar oportunidades relevantes para su desarrollo y/o ejercer sus derechos</a:t>
            </a:r>
          </a:p>
          <a:p>
            <a:r>
              <a:rPr lang="es-MX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2. </a:t>
            </a:r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 Aun cuando pueden acceder a los ámbitos, enfrentan prácticas de trato desigual que restringen su capacidad de disfrute de oportunidades/derechos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08D852-31CF-4EC0-AF09-6706721C235B}"/>
              </a:ext>
            </a:extLst>
          </p:cNvPr>
          <p:cNvSpPr txBox="1"/>
          <p:nvPr/>
        </p:nvSpPr>
        <p:spPr>
          <a:xfrm>
            <a:off x="7017149" y="1557171"/>
            <a:ext cx="264490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Despliega su materialidad en la conformación de </a:t>
            </a:r>
            <a:r>
              <a:rPr lang="es-MX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patrones de conducta (prácticas), </a:t>
            </a:r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expresados a través de:</a:t>
            </a:r>
          </a:p>
          <a:p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1) Normas culturalmente aceptadas, normas legales, </a:t>
            </a:r>
          </a:p>
          <a:p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2) Arreglos institucionales y organizativos, </a:t>
            </a:r>
          </a:p>
          <a:p>
            <a:r>
              <a:rPr lang="es-MX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Constitutivos de los ámbitos institucionales de la vida en sociedad 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5FBD93AE-D96F-48B0-865D-DABE97010F55}"/>
              </a:ext>
            </a:extLst>
          </p:cNvPr>
          <p:cNvSpPr txBox="1">
            <a:spLocks/>
          </p:cNvSpPr>
          <p:nvPr/>
        </p:nvSpPr>
        <p:spPr>
          <a:xfrm>
            <a:off x="165734" y="91976"/>
            <a:ext cx="11860532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A. Definición de Discriminación y su relación con la Desigualdad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80C6033-EF1E-4B10-8BB1-D75783DE0C09}"/>
              </a:ext>
            </a:extLst>
          </p:cNvPr>
          <p:cNvSpPr/>
          <p:nvPr/>
        </p:nvSpPr>
        <p:spPr>
          <a:xfrm>
            <a:off x="165734" y="677136"/>
            <a:ext cx="10968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2400" b="1" dirty="0">
                <a:latin typeface="Calibri Light" panose="020F0302020204030204" pitchFamily="34" charset="0"/>
              </a:rPr>
              <a:t>Qué le antecede =&gt; Cómo se expresa =&gt; Qué efectos genera</a:t>
            </a:r>
          </a:p>
        </p:txBody>
      </p:sp>
    </p:spTree>
    <p:extLst>
      <p:ext uri="{BB962C8B-B14F-4D97-AF65-F5344CB8AC3E}">
        <p14:creationId xmlns:p14="http://schemas.microsoft.com/office/powerpoint/2010/main" val="1168936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C89B599-0A23-4184-AD64-83618C23681A}"/>
              </a:ext>
            </a:extLst>
          </p:cNvPr>
          <p:cNvSpPr txBox="1">
            <a:spLocks/>
          </p:cNvSpPr>
          <p:nvPr/>
        </p:nvSpPr>
        <p:spPr>
          <a:xfrm>
            <a:off x="903403" y="878824"/>
            <a:ext cx="10630873" cy="18162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 3, Garantizar una vida sana:</a:t>
            </a:r>
            <a:endParaRPr lang="es-MX" sz="2800" dirty="0">
              <a:latin typeface="Calibri Light" panose="020F030202020403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 2030, reducir en un tercio la mortalidad prematura por enfermedades no transmisibles mediante la prevención y el tratamiento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101C60-893D-46E8-BCCB-75E6BD7F2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8A43843F-0A9B-4AAE-8DA9-BE555BBB122E}"/>
              </a:ext>
            </a:extLst>
          </p:cNvPr>
          <p:cNvSpPr txBox="1">
            <a:spLocks/>
          </p:cNvSpPr>
          <p:nvPr/>
        </p:nvSpPr>
        <p:spPr>
          <a:xfrm>
            <a:off x="165734" y="91976"/>
            <a:ext cx="11860532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B. Cómo se expresa en los distintos ámbitos/sectores: Salud</a:t>
            </a:r>
          </a:p>
        </p:txBody>
      </p:sp>
    </p:spTree>
    <p:extLst>
      <p:ext uri="{BB962C8B-B14F-4D97-AF65-F5344CB8AC3E}">
        <p14:creationId xmlns:p14="http://schemas.microsoft.com/office/powerpoint/2010/main" val="4285202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C89B599-0A23-4184-AD64-83618C23681A}"/>
              </a:ext>
            </a:extLst>
          </p:cNvPr>
          <p:cNvSpPr txBox="1">
            <a:spLocks/>
          </p:cNvSpPr>
          <p:nvPr/>
        </p:nvSpPr>
        <p:spPr>
          <a:xfrm>
            <a:off x="903403" y="878825"/>
            <a:ext cx="10630873" cy="2825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00" b="1" dirty="0">
                <a:latin typeface="Calibri Light" panose="020F0302020204030204" pitchFamily="34" charset="0"/>
              </a:rPr>
              <a:t>Tasas de mortalidad* por Enfermedades Cardiovasculares entre derechohabientes y no-derechohabientes del IMSS, 1998-2013**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D22256-3C4A-41E6-9017-D197FF46B1EB}"/>
              </a:ext>
            </a:extLst>
          </p:cNvPr>
          <p:cNvSpPr txBox="1"/>
          <p:nvPr/>
        </p:nvSpPr>
        <p:spPr>
          <a:xfrm>
            <a:off x="1513000" y="5662985"/>
            <a:ext cx="1000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Tasas por 100,000 en personas de 20 años y más, ajustadas por grupo de edad y sexo con población mundial estándar.</a:t>
            </a:r>
          </a:p>
          <a:p>
            <a:r>
              <a:rPr lang="es-MX" sz="1200" dirty="0"/>
              <a:t>** Para la tasa en derechohabientes en el año 2013, se estimó con base en la variación porcentual entre 2012 y 2013 de la mortalidad hospitalaria IMSS</a:t>
            </a:r>
          </a:p>
          <a:p>
            <a:r>
              <a:rPr lang="es-MX" sz="1200" dirty="0"/>
              <a:t>Fuente: Consejo Nacional de Población (CONAPO), Instituto de Estadística y Geografía, IMSS.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101C60-893D-46E8-BCCB-75E6BD7F2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F0DDA66-C3DE-4491-81AF-087B9B1FF8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9" t="10619" r="-1270" b="11442"/>
          <a:stretch/>
        </p:blipFill>
        <p:spPr>
          <a:xfrm>
            <a:off x="3672112" y="1218963"/>
            <a:ext cx="4847773" cy="4420073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8A43843F-0A9B-4AAE-8DA9-BE555BBB122E}"/>
              </a:ext>
            </a:extLst>
          </p:cNvPr>
          <p:cNvSpPr txBox="1">
            <a:spLocks/>
          </p:cNvSpPr>
          <p:nvPr/>
        </p:nvSpPr>
        <p:spPr>
          <a:xfrm>
            <a:off x="165734" y="91976"/>
            <a:ext cx="11860532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B. Cómo se expresa en los distintos ámbitos/sectores: Salud</a:t>
            </a:r>
          </a:p>
        </p:txBody>
      </p:sp>
    </p:spTree>
    <p:extLst>
      <p:ext uri="{BB962C8B-B14F-4D97-AF65-F5344CB8AC3E}">
        <p14:creationId xmlns:p14="http://schemas.microsoft.com/office/powerpoint/2010/main" val="5610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8D22256-3C4A-41E6-9017-D197FF46B1EB}"/>
              </a:ext>
            </a:extLst>
          </p:cNvPr>
          <p:cNvSpPr txBox="1"/>
          <p:nvPr/>
        </p:nvSpPr>
        <p:spPr>
          <a:xfrm>
            <a:off x="1633999" y="5694427"/>
            <a:ext cx="1000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Tasas por 100,000 en personas de 20 años y más, ajustadas por grupo de edad y sexo con población mundial estándar.</a:t>
            </a:r>
          </a:p>
          <a:p>
            <a:r>
              <a:rPr lang="es-MX" sz="1200" dirty="0"/>
              <a:t>** Para la tasa en derechohabientes en el año 2013, se estimó con base en la variación porcentual entre 2012 y 2013 de la mortalidad hospitalaria IMSS</a:t>
            </a:r>
          </a:p>
          <a:p>
            <a:r>
              <a:rPr lang="es-MX" sz="1200" dirty="0"/>
              <a:t>Fuente: Consejo Nacional de Población (CONAPO), Instituto de Estadística y Geografía, IMSS.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101C60-893D-46E8-BCCB-75E6BD7F2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CAB74D2-7F86-495D-BEBC-368AFAD7B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61" t="9791" b="12680"/>
          <a:stretch/>
        </p:blipFill>
        <p:spPr>
          <a:xfrm>
            <a:off x="3479305" y="1160125"/>
            <a:ext cx="5297715" cy="4599112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A89FC604-7C92-4E42-BC19-487353D46BFA}"/>
              </a:ext>
            </a:extLst>
          </p:cNvPr>
          <p:cNvSpPr txBox="1">
            <a:spLocks/>
          </p:cNvSpPr>
          <p:nvPr/>
        </p:nvSpPr>
        <p:spPr>
          <a:xfrm>
            <a:off x="903403" y="878825"/>
            <a:ext cx="10630873" cy="2825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00" b="1" dirty="0">
                <a:latin typeface="Calibri Light" panose="020F0302020204030204" pitchFamily="34" charset="0"/>
              </a:rPr>
              <a:t>Tasas de mortalidad* por Enfermedades Cardiovasculares entre derechohabientes y no-derechohabientes del IMSS, 1998-2013**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BD822F90-49C1-497E-9D71-E3568E735F4A}"/>
              </a:ext>
            </a:extLst>
          </p:cNvPr>
          <p:cNvSpPr txBox="1">
            <a:spLocks/>
          </p:cNvSpPr>
          <p:nvPr/>
        </p:nvSpPr>
        <p:spPr>
          <a:xfrm>
            <a:off x="165734" y="91976"/>
            <a:ext cx="11860532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B. Cómo se expresa en los distintos ámbitos/sectores: Salud</a:t>
            </a:r>
          </a:p>
        </p:txBody>
      </p:sp>
    </p:spTree>
    <p:extLst>
      <p:ext uri="{BB962C8B-B14F-4D97-AF65-F5344CB8AC3E}">
        <p14:creationId xmlns:p14="http://schemas.microsoft.com/office/powerpoint/2010/main" val="3459603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C89B599-0A23-4184-AD64-83618C23681A}"/>
              </a:ext>
            </a:extLst>
          </p:cNvPr>
          <p:cNvSpPr txBox="1">
            <a:spLocks/>
          </p:cNvSpPr>
          <p:nvPr/>
        </p:nvSpPr>
        <p:spPr>
          <a:xfrm>
            <a:off x="1208201" y="783137"/>
            <a:ext cx="10305142" cy="3591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00" b="1" dirty="0">
                <a:latin typeface="Calibri Light" panose="020F0302020204030204" pitchFamily="34" charset="0"/>
              </a:rPr>
              <a:t>Tasas de mortalidad* por Cáncer Cérvico-uterino entre derechohabientes y no-derechohabientes del IMSS, 1998-2013**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D22256-3C4A-41E6-9017-D197FF46B1EB}"/>
              </a:ext>
            </a:extLst>
          </p:cNvPr>
          <p:cNvSpPr txBox="1"/>
          <p:nvPr/>
        </p:nvSpPr>
        <p:spPr>
          <a:xfrm>
            <a:off x="1513000" y="5662985"/>
            <a:ext cx="1000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Tasas por 100,000 en personas de 20 años y más, ajustadas por grupo de edad y sexo con población mundial estándar.</a:t>
            </a:r>
          </a:p>
          <a:p>
            <a:r>
              <a:rPr lang="es-MX" sz="1200" dirty="0"/>
              <a:t>** Para la tasa en derechohabientes en el año 2013, se estimó con base en la variación porcentual entre 2012 y 2013 de la mortalidad hospitalaria IMSS</a:t>
            </a:r>
          </a:p>
          <a:p>
            <a:r>
              <a:rPr lang="es-MX" sz="1200" dirty="0"/>
              <a:t>Fuente: Consejo Nacional de Población (CONAPO), Instituto de Estadística y Geografía, IMSS.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101C60-893D-46E8-BCCB-75E6BD7F2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3F7D9F7-6C1F-4D2E-A32D-173459F34B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t="8905" r="50000" b="10811"/>
          <a:stretch/>
        </p:blipFill>
        <p:spPr>
          <a:xfrm>
            <a:off x="3627537" y="1142324"/>
            <a:ext cx="4936923" cy="4573351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853DB0E0-51C9-4002-8544-151C01B861A4}"/>
              </a:ext>
            </a:extLst>
          </p:cNvPr>
          <p:cNvSpPr txBox="1">
            <a:spLocks/>
          </p:cNvSpPr>
          <p:nvPr/>
        </p:nvSpPr>
        <p:spPr>
          <a:xfrm>
            <a:off x="165734" y="91976"/>
            <a:ext cx="11860532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B. Cómo se expresa en los distintos ámbitos/sectores: Salud</a:t>
            </a:r>
          </a:p>
        </p:txBody>
      </p:sp>
    </p:spTree>
    <p:extLst>
      <p:ext uri="{BB962C8B-B14F-4D97-AF65-F5344CB8AC3E}">
        <p14:creationId xmlns:p14="http://schemas.microsoft.com/office/powerpoint/2010/main" val="1266902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8D22256-3C4A-41E6-9017-D197FF46B1EB}"/>
              </a:ext>
            </a:extLst>
          </p:cNvPr>
          <p:cNvSpPr txBox="1"/>
          <p:nvPr/>
        </p:nvSpPr>
        <p:spPr>
          <a:xfrm>
            <a:off x="1513000" y="5662985"/>
            <a:ext cx="1000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Tasas por 100,000 en personas de 20 años y más, ajustadas por grupo de edad y sexo con población mundial estándar.</a:t>
            </a:r>
          </a:p>
          <a:p>
            <a:r>
              <a:rPr lang="es-MX" sz="1200" dirty="0"/>
              <a:t>** Para la tasa en derechohabientes en el año 2013, se estimó con base en la variación porcentual entre 2012 y 2013 de la mortalidad hospitalaria IMSS</a:t>
            </a:r>
          </a:p>
          <a:p>
            <a:r>
              <a:rPr lang="es-MX" sz="1200" dirty="0"/>
              <a:t>Fuente: Consejo Nacional de Población (CONAPO), Instituto de Estadística y Geografía, IMSS.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101C60-893D-46E8-BCCB-75E6BD7F2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BC4A30D-9C82-4ECD-99A7-ABCA20ACB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3" t="9193" r="50000" b="13491"/>
          <a:stretch/>
        </p:blipFill>
        <p:spPr>
          <a:xfrm>
            <a:off x="3676955" y="1165361"/>
            <a:ext cx="4934342" cy="4431025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666B435A-FCC3-48B0-B42B-A72CC6A7596A}"/>
              </a:ext>
            </a:extLst>
          </p:cNvPr>
          <p:cNvSpPr txBox="1">
            <a:spLocks/>
          </p:cNvSpPr>
          <p:nvPr/>
        </p:nvSpPr>
        <p:spPr>
          <a:xfrm>
            <a:off x="1208201" y="783137"/>
            <a:ext cx="10305142" cy="3591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00" b="1" dirty="0">
                <a:latin typeface="Calibri Light" panose="020F0302020204030204" pitchFamily="34" charset="0"/>
              </a:rPr>
              <a:t>Tasas de mortalidad* por Cáncer Cérvico-uterino entre derechohabientes y no-derechohabientes del IMSS, 1998-2013**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8D17BC64-C106-4E1E-951A-B949AAAF9E3C}"/>
              </a:ext>
            </a:extLst>
          </p:cNvPr>
          <p:cNvSpPr txBox="1">
            <a:spLocks/>
          </p:cNvSpPr>
          <p:nvPr/>
        </p:nvSpPr>
        <p:spPr>
          <a:xfrm>
            <a:off x="165734" y="91976"/>
            <a:ext cx="11860532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B. Cómo se expresa en los distintos ámbitos/sectores: Salud</a:t>
            </a:r>
          </a:p>
        </p:txBody>
      </p:sp>
    </p:spTree>
    <p:extLst>
      <p:ext uri="{BB962C8B-B14F-4D97-AF65-F5344CB8AC3E}">
        <p14:creationId xmlns:p14="http://schemas.microsoft.com/office/powerpoint/2010/main" val="45668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22138593-FD9F-4E77-9C78-91FAD065096E}"/>
              </a:ext>
            </a:extLst>
          </p:cNvPr>
          <p:cNvSpPr txBox="1">
            <a:spLocks/>
          </p:cNvSpPr>
          <p:nvPr/>
        </p:nvSpPr>
        <p:spPr>
          <a:xfrm>
            <a:off x="2915817" y="2567115"/>
            <a:ext cx="8175815" cy="2061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cap="all" dirty="0">
                <a:solidFill>
                  <a:srgbClr val="C00000"/>
                </a:solidFill>
              </a:rPr>
              <a:t>2. descripción Y ANÁLISIS del modelo e instrumentos de la planeación nacional para el desarrollo y sus dispositivos de implementación y control en la administración pública</a:t>
            </a:r>
          </a:p>
          <a:p>
            <a:pPr algn="r"/>
            <a:endParaRPr lang="es-MX" sz="2400" b="1" cap="all" dirty="0">
              <a:solidFill>
                <a:srgbClr val="C00000"/>
              </a:solidFill>
            </a:endParaRPr>
          </a:p>
          <a:p>
            <a:pPr algn="r"/>
            <a:endParaRPr lang="es-MX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4C5917-BD74-4A2C-9298-E9873EA58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5" y="476672"/>
            <a:ext cx="1752392" cy="20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98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C89B599-0A23-4184-AD64-83618C23681A}"/>
              </a:ext>
            </a:extLst>
          </p:cNvPr>
          <p:cNvSpPr txBox="1">
            <a:spLocks/>
          </p:cNvSpPr>
          <p:nvPr/>
        </p:nvSpPr>
        <p:spPr>
          <a:xfrm>
            <a:off x="1208201" y="768297"/>
            <a:ext cx="9775597" cy="4091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00" b="1" dirty="0">
                <a:latin typeface="Calibri Light" panose="020F0302020204030204" pitchFamily="34" charset="0"/>
              </a:rPr>
              <a:t>Tasas de mortalidad* por Cáncer de Mama entre derechohabientes y no-derechohabientes del IMSS, 1998-2013**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D22256-3C4A-41E6-9017-D197FF46B1EB}"/>
              </a:ext>
            </a:extLst>
          </p:cNvPr>
          <p:cNvSpPr txBox="1"/>
          <p:nvPr/>
        </p:nvSpPr>
        <p:spPr>
          <a:xfrm>
            <a:off x="1513000" y="5662985"/>
            <a:ext cx="1000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Tasas por 100,000 en personas de 20 años y más, ajustadas por grupo de edad y sexo con población mundial estándar.</a:t>
            </a:r>
          </a:p>
          <a:p>
            <a:r>
              <a:rPr lang="es-MX" sz="1200" dirty="0"/>
              <a:t>** Para la tasa en derechohabientes en el año 2013, se estimó con base en la variación porcentual entre 2012 y 2013 de la mortalidad hospitalaria IMSS</a:t>
            </a:r>
          </a:p>
          <a:p>
            <a:r>
              <a:rPr lang="es-MX" sz="1200" dirty="0"/>
              <a:t>Fuente: Consejo Nacional de Población (CONAPO), Instituto de Estadística y Geografía, IMSS.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101C60-893D-46E8-BCCB-75E6BD7F2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3792552-B5F4-4268-8262-67F83DC3D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1" t="9279" b="12454"/>
          <a:stretch/>
        </p:blipFill>
        <p:spPr>
          <a:xfrm>
            <a:off x="3720827" y="1236771"/>
            <a:ext cx="5552603" cy="4431025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7B8A02D6-CB4B-4317-A08E-CB256F0C9C40}"/>
              </a:ext>
            </a:extLst>
          </p:cNvPr>
          <p:cNvSpPr txBox="1">
            <a:spLocks/>
          </p:cNvSpPr>
          <p:nvPr/>
        </p:nvSpPr>
        <p:spPr>
          <a:xfrm>
            <a:off x="165734" y="91976"/>
            <a:ext cx="11860532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B. Cómo se expresa en los distintos ámbitos/sectores: Salud</a:t>
            </a:r>
          </a:p>
        </p:txBody>
      </p:sp>
    </p:spTree>
    <p:extLst>
      <p:ext uri="{BB962C8B-B14F-4D97-AF65-F5344CB8AC3E}">
        <p14:creationId xmlns:p14="http://schemas.microsoft.com/office/powerpoint/2010/main" val="1818108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8D22256-3C4A-41E6-9017-D197FF46B1EB}"/>
              </a:ext>
            </a:extLst>
          </p:cNvPr>
          <p:cNvSpPr txBox="1"/>
          <p:nvPr/>
        </p:nvSpPr>
        <p:spPr>
          <a:xfrm>
            <a:off x="1513000" y="5662985"/>
            <a:ext cx="1000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Tasas por 100,000 en personas de 20 años y más, ajustadas por grupo de edad y sexo con población mundial estándar.</a:t>
            </a:r>
          </a:p>
          <a:p>
            <a:r>
              <a:rPr lang="es-MX" sz="1200" dirty="0"/>
              <a:t>** Para la tasa en derechohabientes en el año 2013, se estimó con base en la variación porcentual entre 2012 y 2013 de la mortalidad hospitalaria IMSS</a:t>
            </a:r>
          </a:p>
          <a:p>
            <a:r>
              <a:rPr lang="es-MX" sz="1200" dirty="0"/>
              <a:t>Fuente: Consejo Nacional de Población (CONAPO), Instituto de Estadística y Geografía, IMSS.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101C60-893D-46E8-BCCB-75E6BD7F2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611D58B-9C9A-4442-9F7F-0EE9AB24D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40" t="8685" b="12296"/>
          <a:stretch/>
        </p:blipFill>
        <p:spPr>
          <a:xfrm>
            <a:off x="3833089" y="1197445"/>
            <a:ext cx="5392247" cy="4431025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D65D11B2-685D-4A58-A9F8-EE9FCDEA13A1}"/>
              </a:ext>
            </a:extLst>
          </p:cNvPr>
          <p:cNvSpPr txBox="1">
            <a:spLocks/>
          </p:cNvSpPr>
          <p:nvPr/>
        </p:nvSpPr>
        <p:spPr>
          <a:xfrm>
            <a:off x="1208201" y="768297"/>
            <a:ext cx="9775597" cy="4091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00" b="1" dirty="0">
                <a:latin typeface="Calibri Light" panose="020F0302020204030204" pitchFamily="34" charset="0"/>
              </a:rPr>
              <a:t>Tasas de mortalidad* por Cáncer de Mama entre derechohabientes y no-derechohabientes del IMSS, 1998-2013**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C58FA155-0A5A-4B06-ABAC-17581F14DBF9}"/>
              </a:ext>
            </a:extLst>
          </p:cNvPr>
          <p:cNvSpPr txBox="1">
            <a:spLocks/>
          </p:cNvSpPr>
          <p:nvPr/>
        </p:nvSpPr>
        <p:spPr>
          <a:xfrm>
            <a:off x="165734" y="91976"/>
            <a:ext cx="11860532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B. Cómo se expresa en los distintos ámbitos/sectores: Salud</a:t>
            </a:r>
          </a:p>
        </p:txBody>
      </p:sp>
    </p:spTree>
    <p:extLst>
      <p:ext uri="{BB962C8B-B14F-4D97-AF65-F5344CB8AC3E}">
        <p14:creationId xmlns:p14="http://schemas.microsoft.com/office/powerpoint/2010/main" val="3463753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C89B599-0A23-4184-AD64-83618C23681A}"/>
              </a:ext>
            </a:extLst>
          </p:cNvPr>
          <p:cNvSpPr txBox="1">
            <a:spLocks/>
          </p:cNvSpPr>
          <p:nvPr/>
        </p:nvSpPr>
        <p:spPr>
          <a:xfrm>
            <a:off x="796682" y="1000519"/>
            <a:ext cx="10598635" cy="3414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>
                <a:latin typeface="Calibri Light" panose="020F0302020204030204" pitchFamily="34" charset="0"/>
              </a:rPr>
              <a:t>Tasas de mortalidad* por Diabetes Mellitus entre derechohabientes y no-derechohabientes del IMSS, 1998-2013**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3A6C8E-2ECD-4A30-A591-7DE75BDDA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 r="49851" b="11053"/>
          <a:stretch/>
        </p:blipFill>
        <p:spPr>
          <a:xfrm>
            <a:off x="2806302" y="1474071"/>
            <a:ext cx="4849019" cy="45418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D22256-3C4A-41E6-9017-D197FF46B1EB}"/>
              </a:ext>
            </a:extLst>
          </p:cNvPr>
          <p:cNvSpPr txBox="1"/>
          <p:nvPr/>
        </p:nvSpPr>
        <p:spPr>
          <a:xfrm>
            <a:off x="726935" y="6015910"/>
            <a:ext cx="1000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Tasas por 100,000 en personas de 20 años y más, ajustadas por grupo de edad y sexo con población mundial estándar.</a:t>
            </a:r>
          </a:p>
          <a:p>
            <a:r>
              <a:rPr lang="es-MX" sz="1200" dirty="0"/>
              <a:t>** Para la tasa en derechohabientes en el año 2013, se estimó con base en la variación porcentual entre 2012 y 2013 de la mortalidad hospitalaria IMSS</a:t>
            </a:r>
          </a:p>
          <a:p>
            <a:r>
              <a:rPr lang="es-MX" sz="1200" dirty="0"/>
              <a:t>Fuente: Consejo Nacional de Población (CONAPO), Instituto de Estadística y Geografía, IMSS.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101C60-893D-46E8-BCCB-75E6BD7F2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48F50F91-5348-4BCD-833B-ECBFA6EE6F22}"/>
              </a:ext>
            </a:extLst>
          </p:cNvPr>
          <p:cNvSpPr txBox="1">
            <a:spLocks/>
          </p:cNvSpPr>
          <p:nvPr/>
        </p:nvSpPr>
        <p:spPr>
          <a:xfrm>
            <a:off x="165734" y="91976"/>
            <a:ext cx="11860532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B. Cómo se expresa en los distintos ámbitos/sectores: Salud</a:t>
            </a:r>
          </a:p>
        </p:txBody>
      </p:sp>
    </p:spTree>
    <p:extLst>
      <p:ext uri="{BB962C8B-B14F-4D97-AF65-F5344CB8AC3E}">
        <p14:creationId xmlns:p14="http://schemas.microsoft.com/office/powerpoint/2010/main" val="1245305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8D22256-3C4A-41E6-9017-D197FF46B1EB}"/>
              </a:ext>
            </a:extLst>
          </p:cNvPr>
          <p:cNvSpPr txBox="1"/>
          <p:nvPr/>
        </p:nvSpPr>
        <p:spPr>
          <a:xfrm>
            <a:off x="1308569" y="5963144"/>
            <a:ext cx="1000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Tasas por 100,000 en personas de 20 años y más, ajustadas por grupo de edad y sexo con población mundial estándar.</a:t>
            </a:r>
          </a:p>
          <a:p>
            <a:r>
              <a:rPr lang="es-MX" sz="1200" dirty="0"/>
              <a:t>** Para la tasa en derechohabientes en el año 2013, se estimó con base en la variación porcentual entre 2012 y 2013 de la mortalidad hospitalaria IMSS</a:t>
            </a:r>
          </a:p>
          <a:p>
            <a:r>
              <a:rPr lang="es-MX" sz="1200" dirty="0"/>
              <a:t>Fuente: Consejo Nacional de Población (CONAPO), Instituto de Estadística y Geografía, IMSS.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101C60-893D-46E8-BCCB-75E6BD7F2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929888C-21F9-45FB-93C7-68BD64373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3" r="49830" b="12980"/>
          <a:stretch/>
        </p:blipFill>
        <p:spPr>
          <a:xfrm>
            <a:off x="2337094" y="1441985"/>
            <a:ext cx="5331031" cy="4589665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F2741E7B-9AC8-4F1E-801B-CFBCA92A4664}"/>
              </a:ext>
            </a:extLst>
          </p:cNvPr>
          <p:cNvSpPr txBox="1">
            <a:spLocks/>
          </p:cNvSpPr>
          <p:nvPr/>
        </p:nvSpPr>
        <p:spPr>
          <a:xfrm>
            <a:off x="796682" y="1000519"/>
            <a:ext cx="10598635" cy="3414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>
                <a:latin typeface="Calibri Light" panose="020F0302020204030204" pitchFamily="34" charset="0"/>
              </a:rPr>
              <a:t>Tasas de mortalidad* por Diabetes Mellitus entre derechohabientes y no-derechohabientes del IMSS, 1998-2013**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A35A5C92-EFBA-4EA5-A5F9-3161C6760EE4}"/>
              </a:ext>
            </a:extLst>
          </p:cNvPr>
          <p:cNvSpPr txBox="1">
            <a:spLocks/>
          </p:cNvSpPr>
          <p:nvPr/>
        </p:nvSpPr>
        <p:spPr>
          <a:xfrm>
            <a:off x="165734" y="91976"/>
            <a:ext cx="11860532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B. Cómo se expresa en los distintos ámbitos/sectores: Salud</a:t>
            </a:r>
          </a:p>
        </p:txBody>
      </p:sp>
    </p:spTree>
    <p:extLst>
      <p:ext uri="{BB962C8B-B14F-4D97-AF65-F5344CB8AC3E}">
        <p14:creationId xmlns:p14="http://schemas.microsoft.com/office/powerpoint/2010/main" val="2944290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C89B599-0A23-4184-AD64-83618C23681A}"/>
              </a:ext>
            </a:extLst>
          </p:cNvPr>
          <p:cNvSpPr txBox="1">
            <a:spLocks/>
          </p:cNvSpPr>
          <p:nvPr/>
        </p:nvSpPr>
        <p:spPr>
          <a:xfrm>
            <a:off x="780563" y="1612751"/>
            <a:ext cx="10630873" cy="18162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La discriminación despliega su materialidad en la conformación de </a:t>
            </a:r>
            <a:r>
              <a:rPr lang="es-MX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patrones de conducta (prácticas), </a:t>
            </a:r>
            <a:r>
              <a:rPr lang="es-MX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expresados a través de:</a:t>
            </a:r>
          </a:p>
          <a:p>
            <a:endParaRPr lang="es-MX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MX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1) Normas culturalmente aceptadas, normas legales, </a:t>
            </a:r>
          </a:p>
          <a:p>
            <a:endParaRPr lang="es-MX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MX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2) Arreglos institucionales y organizativos, </a:t>
            </a:r>
          </a:p>
          <a:p>
            <a:endParaRPr lang="es-MX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MX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Son constitutivos de los ámbitos institucionales de la vida en sociedad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101C60-893D-46E8-BCCB-75E6BD7F2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8A43843F-0A9B-4AAE-8DA9-BE555BBB122E}"/>
              </a:ext>
            </a:extLst>
          </p:cNvPr>
          <p:cNvSpPr txBox="1">
            <a:spLocks/>
          </p:cNvSpPr>
          <p:nvPr/>
        </p:nvSpPr>
        <p:spPr>
          <a:xfrm>
            <a:off x="165734" y="91976"/>
            <a:ext cx="11860532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C. Identificar las prácticas que subyacen/causan las brechas de desigualdad en el ámbito/sector seleccionado</a:t>
            </a:r>
          </a:p>
        </p:txBody>
      </p:sp>
    </p:spTree>
    <p:extLst>
      <p:ext uri="{BB962C8B-B14F-4D97-AF65-F5344CB8AC3E}">
        <p14:creationId xmlns:p14="http://schemas.microsoft.com/office/powerpoint/2010/main" val="1318533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BE5B6119-B4BA-48DA-AD6E-5CF8E1AA8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94" y="1082507"/>
            <a:ext cx="9319846" cy="4834582"/>
          </a:xfrm>
          <a:prstGeom prst="rect">
            <a:avLst/>
          </a:prstGeom>
        </p:spPr>
      </p:pic>
      <p:sp>
        <p:nvSpPr>
          <p:cNvPr id="5" name="Cuadro de texto 12">
            <a:extLst>
              <a:ext uri="{FF2B5EF4-FFF2-40B4-BE49-F238E27FC236}">
                <a16:creationId xmlns:a16="http://schemas.microsoft.com/office/drawing/2014/main" id="{E7DD6388-9B03-49F5-A53C-183F7ABBD3D5}"/>
              </a:ext>
            </a:extLst>
          </p:cNvPr>
          <p:cNvSpPr txBox="1"/>
          <p:nvPr/>
        </p:nvSpPr>
        <p:spPr>
          <a:xfrm>
            <a:off x="6506308" y="69924"/>
            <a:ext cx="5369170" cy="1117037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los espacios de interacción social relativamente estables y diferenciados, en los que los seres humanos hemos organizado la vida colectiva en sociedad y generalmente son inescapables para las personas por su importancia. No deben confundirse con la categoría de “instituciones públicas”, a las incluyen, junto con las normas y roles sociales que no están plasmados en la legislación. Ejemplos de ámbitos: </a:t>
            </a:r>
            <a:r>
              <a:rPr lang="es-E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educativo; salud; trabajo/laboral, etc.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EBB8BA21-5D52-42CD-859F-3457E806DA12}"/>
              </a:ext>
            </a:extLst>
          </p:cNvPr>
          <p:cNvCxnSpPr/>
          <p:nvPr/>
        </p:nvCxnSpPr>
        <p:spPr>
          <a:xfrm>
            <a:off x="5244196" y="447993"/>
            <a:ext cx="0" cy="6572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uadro de texto 41">
            <a:extLst>
              <a:ext uri="{FF2B5EF4-FFF2-40B4-BE49-F238E27FC236}">
                <a16:creationId xmlns:a16="http://schemas.microsoft.com/office/drawing/2014/main" id="{5A1DE642-D6F8-45CE-84C4-9D2D8F4CD3B5}"/>
              </a:ext>
            </a:extLst>
          </p:cNvPr>
          <p:cNvSpPr txBox="1"/>
          <p:nvPr/>
        </p:nvSpPr>
        <p:spPr>
          <a:xfrm>
            <a:off x="790564" y="5955527"/>
            <a:ext cx="7877908" cy="811460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(f)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Representan el Continuum de las conductas, comportamientos y acciones discriminatorias que “causan”, “originan” o/y se materializan o expresan las metas-prácticas discriminatorias, en función de su nivel de formalidad en la normativa, por ello se deja a fuera las creencias prejuiciosas individuales y los delitos, no porque sean lo más institucionalizado sino porque no entran en la categoría de práctica.   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43">
            <a:extLst>
              <a:ext uri="{FF2B5EF4-FFF2-40B4-BE49-F238E27FC236}">
                <a16:creationId xmlns:a16="http://schemas.microsoft.com/office/drawing/2014/main" id="{547381C0-A209-447B-A584-31D8A0B047F4}"/>
              </a:ext>
            </a:extLst>
          </p:cNvPr>
          <p:cNvSpPr txBox="1"/>
          <p:nvPr/>
        </p:nvSpPr>
        <p:spPr>
          <a:xfrm>
            <a:off x="1369840" y="2315919"/>
            <a:ext cx="1895475" cy="1049655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Prácticas discriminatorias recurrentes que impiden el acceso al ámbito respectivo, a los grupos discriminados.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 de texto 44">
            <a:extLst>
              <a:ext uri="{FF2B5EF4-FFF2-40B4-BE49-F238E27FC236}">
                <a16:creationId xmlns:a16="http://schemas.microsoft.com/office/drawing/2014/main" id="{C9371FF7-51CE-448B-B3FD-FD484182802C}"/>
              </a:ext>
            </a:extLst>
          </p:cNvPr>
          <p:cNvSpPr txBox="1"/>
          <p:nvPr/>
        </p:nvSpPr>
        <p:spPr>
          <a:xfrm>
            <a:off x="3879532" y="2371799"/>
            <a:ext cx="1990725" cy="1500505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</a:t>
            </a:r>
            <a:endParaRPr lang="es-MX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Prácticas discriminatorias que se dan dentro del ámbito, y restringen recompensas, beneficios, recursos (de acuerdo con los componentes de los derechos involucrados en el ámbito).</a:t>
            </a:r>
            <a:r>
              <a:rPr lang="es-ES" sz="1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 de texto 45">
            <a:extLst>
              <a:ext uri="{FF2B5EF4-FFF2-40B4-BE49-F238E27FC236}">
                <a16:creationId xmlns:a16="http://schemas.microsoft.com/office/drawing/2014/main" id="{81BE0B8F-15FD-4C26-9079-5C86F6966835}"/>
              </a:ext>
            </a:extLst>
          </p:cNvPr>
          <p:cNvSpPr txBox="1"/>
          <p:nvPr/>
        </p:nvSpPr>
        <p:spPr>
          <a:xfrm>
            <a:off x="6198578" y="2315919"/>
            <a:ext cx="1791309" cy="1213485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(d)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Prácticas discriminatorias que se dan dentro del ámbito, y restringen la movilidad o progresión de los grupos discriminados, acorde con los derechos. 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7FE6123-77D2-4C3A-8FE1-03F07B0711DA}"/>
              </a:ext>
            </a:extLst>
          </p:cNvPr>
          <p:cNvCxnSpPr>
            <a:cxnSpLocks/>
          </p:cNvCxnSpPr>
          <p:nvPr/>
        </p:nvCxnSpPr>
        <p:spPr>
          <a:xfrm flipV="1">
            <a:off x="2382280" y="2028729"/>
            <a:ext cx="0" cy="2924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EBE73C3-6ED7-446E-BAD8-78184A697E67}"/>
              </a:ext>
            </a:extLst>
          </p:cNvPr>
          <p:cNvCxnSpPr>
            <a:cxnSpLocks/>
          </p:cNvCxnSpPr>
          <p:nvPr/>
        </p:nvCxnSpPr>
        <p:spPr>
          <a:xfrm flipV="1">
            <a:off x="4874894" y="2052176"/>
            <a:ext cx="0" cy="3037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A56A200-1A1C-445B-9014-0769387A9B2D}"/>
              </a:ext>
            </a:extLst>
          </p:cNvPr>
          <p:cNvCxnSpPr/>
          <p:nvPr/>
        </p:nvCxnSpPr>
        <p:spPr>
          <a:xfrm flipV="1">
            <a:off x="7158721" y="1998736"/>
            <a:ext cx="0" cy="2381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8907635-DECD-48DF-AF52-6A81CF903BA7}"/>
              </a:ext>
            </a:extLst>
          </p:cNvPr>
          <p:cNvCxnSpPr>
            <a:cxnSpLocks/>
          </p:cNvCxnSpPr>
          <p:nvPr/>
        </p:nvCxnSpPr>
        <p:spPr>
          <a:xfrm>
            <a:off x="9302262" y="1746324"/>
            <a:ext cx="6235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uadro de texto 46">
            <a:extLst>
              <a:ext uri="{FF2B5EF4-FFF2-40B4-BE49-F238E27FC236}">
                <a16:creationId xmlns:a16="http://schemas.microsoft.com/office/drawing/2014/main" id="{DC2E2F82-7472-42F0-80E1-8B908DAFBDBE}"/>
              </a:ext>
            </a:extLst>
          </p:cNvPr>
          <p:cNvSpPr txBox="1"/>
          <p:nvPr/>
        </p:nvSpPr>
        <p:spPr>
          <a:xfrm>
            <a:off x="9925762" y="1555587"/>
            <a:ext cx="1981200" cy="2066843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(e)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arreglos organizativo-institucionales, constituyen el ordenamiento sistémico y con mayor nivel de institucionalización de la discriminación estructural.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Expresan la interacción sistémica entre las leyes, normas, cultura, instituciones y sujetos sociales, que llegan incluso al nivel macro-social.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14B41F33-1128-4D54-8F70-FBD5486406F5}"/>
              </a:ext>
            </a:extLst>
          </p:cNvPr>
          <p:cNvCxnSpPr/>
          <p:nvPr/>
        </p:nvCxnSpPr>
        <p:spPr>
          <a:xfrm flipH="1">
            <a:off x="5244196" y="447993"/>
            <a:ext cx="1262112" cy="0"/>
          </a:xfrm>
          <a:prstGeom prst="line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27932073-A751-4C7D-AD48-A761FB2E8A46}"/>
              </a:ext>
            </a:extLst>
          </p:cNvPr>
          <p:cNvSpPr txBox="1">
            <a:spLocks/>
          </p:cNvSpPr>
          <p:nvPr/>
        </p:nvSpPr>
        <p:spPr>
          <a:xfrm>
            <a:off x="263353" y="-111672"/>
            <a:ext cx="3455378" cy="10496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 b="1" dirty="0"/>
              <a:t>Espectro de Prácticas Discriminatorias</a:t>
            </a:r>
          </a:p>
        </p:txBody>
      </p:sp>
    </p:spTree>
    <p:extLst>
      <p:ext uri="{BB962C8B-B14F-4D97-AF65-F5344CB8AC3E}">
        <p14:creationId xmlns:p14="http://schemas.microsoft.com/office/powerpoint/2010/main" val="3464447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FF08CA8-2A9A-459C-B2A1-3322F970C2E7}"/>
              </a:ext>
            </a:extLst>
          </p:cNvPr>
          <p:cNvSpPr/>
          <p:nvPr/>
        </p:nvSpPr>
        <p:spPr>
          <a:xfrm>
            <a:off x="746821" y="553265"/>
            <a:ext cx="9474899" cy="4934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401C8F-D74C-4B30-A9AB-537055C68B19}"/>
              </a:ext>
            </a:extLst>
          </p:cNvPr>
          <p:cNvSpPr txBox="1">
            <a:spLocks/>
          </p:cNvSpPr>
          <p:nvPr/>
        </p:nvSpPr>
        <p:spPr>
          <a:xfrm>
            <a:off x="1937423" y="5518670"/>
            <a:ext cx="7540089" cy="56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_tradnl" sz="2200" i="1" dirty="0"/>
              <a:t>Continuum de</a:t>
            </a:r>
            <a:r>
              <a:rPr lang="es-ES_tradnl" sz="2200" dirty="0"/>
              <a:t> Conductas-Comportamientos-Acciones</a:t>
            </a:r>
          </a:p>
          <a:p>
            <a:pPr>
              <a:spcBef>
                <a:spcPts val="0"/>
              </a:spcBef>
            </a:pPr>
            <a:r>
              <a:rPr lang="es-ES" sz="1000" dirty="0"/>
              <a:t>(Causas que subyacen a las prácticas</a:t>
            </a:r>
            <a:r>
              <a:rPr lang="es-ES_tradnl" sz="1000" dirty="0"/>
              <a:t>) </a:t>
            </a:r>
          </a:p>
        </p:txBody>
      </p:sp>
      <p:cxnSp>
        <p:nvCxnSpPr>
          <p:cNvPr id="7" name="5 Conector recto">
            <a:extLst>
              <a:ext uri="{FF2B5EF4-FFF2-40B4-BE49-F238E27FC236}">
                <a16:creationId xmlns:a16="http://schemas.microsoft.com/office/drawing/2014/main" id="{40D5CB2B-BE4B-4415-92CD-E6D7A3986770}"/>
              </a:ext>
            </a:extLst>
          </p:cNvPr>
          <p:cNvCxnSpPr>
            <a:cxnSpLocks/>
          </p:cNvCxnSpPr>
          <p:nvPr/>
        </p:nvCxnSpPr>
        <p:spPr>
          <a:xfrm>
            <a:off x="1955176" y="6071313"/>
            <a:ext cx="7672486" cy="0"/>
          </a:xfrm>
          <a:prstGeom prst="line">
            <a:avLst/>
          </a:prstGeom>
          <a:ln w="19050" cap="flat"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6A5CFA-109F-464D-ABC3-3DAADE1A8E84}"/>
              </a:ext>
            </a:extLst>
          </p:cNvPr>
          <p:cNvSpPr txBox="1">
            <a:spLocks/>
          </p:cNvSpPr>
          <p:nvPr/>
        </p:nvSpPr>
        <p:spPr>
          <a:xfrm>
            <a:off x="-64529" y="5254291"/>
            <a:ext cx="1052157" cy="1279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200" dirty="0"/>
              <a:t>Creencias, motivaciones </a:t>
            </a:r>
            <a:r>
              <a:rPr lang="es-ES_tradnl" sz="1200" b="1" dirty="0"/>
              <a:t>individuales</a:t>
            </a:r>
            <a:r>
              <a:rPr lang="es-ES_tradnl" sz="1200" dirty="0"/>
              <a:t> basados en estigmas y prejuicios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33E1EF-C6E3-4A98-882C-19432D645CF0}"/>
              </a:ext>
            </a:extLst>
          </p:cNvPr>
          <p:cNvSpPr txBox="1">
            <a:spLocks/>
          </p:cNvSpPr>
          <p:nvPr/>
        </p:nvSpPr>
        <p:spPr>
          <a:xfrm>
            <a:off x="9920946" y="5724188"/>
            <a:ext cx="775202" cy="5659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200" b="1" dirty="0"/>
              <a:t>Alto nivel de formalidad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0EA38C-9463-4C0A-8B08-B6BE2F38CFA3}"/>
              </a:ext>
            </a:extLst>
          </p:cNvPr>
          <p:cNvSpPr txBox="1">
            <a:spLocks/>
          </p:cNvSpPr>
          <p:nvPr/>
        </p:nvSpPr>
        <p:spPr>
          <a:xfrm>
            <a:off x="2039496" y="6147976"/>
            <a:ext cx="1353997" cy="49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400" dirty="0"/>
              <a:t>Simbólico-Cultural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A0F151-2830-4ADE-9D5F-69B27B7C4EBA}"/>
              </a:ext>
            </a:extLst>
          </p:cNvPr>
          <p:cNvSpPr txBox="1">
            <a:spLocks/>
          </p:cNvSpPr>
          <p:nvPr/>
        </p:nvSpPr>
        <p:spPr>
          <a:xfrm>
            <a:off x="3854504" y="6060542"/>
            <a:ext cx="1527479" cy="739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200" dirty="0"/>
              <a:t>Interpretación/ implementación de Leyes, Normas, Políticas Procedimientos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A4C0B1-701D-4208-8887-2E5D5E074B83}"/>
              </a:ext>
            </a:extLst>
          </p:cNvPr>
          <p:cNvSpPr txBox="1">
            <a:spLocks/>
          </p:cNvSpPr>
          <p:nvPr/>
        </p:nvSpPr>
        <p:spPr>
          <a:xfrm>
            <a:off x="6096000" y="6060542"/>
            <a:ext cx="1761423" cy="660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200" dirty="0"/>
              <a:t>Leyes, Normas Procedimientos, Presupuestos, Infraestructura Física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2E4682-EC2D-45AF-9F8C-9DDC55B70D52}"/>
              </a:ext>
            </a:extLst>
          </p:cNvPr>
          <p:cNvSpPr txBox="1">
            <a:spLocks/>
          </p:cNvSpPr>
          <p:nvPr/>
        </p:nvSpPr>
        <p:spPr>
          <a:xfrm>
            <a:off x="950632" y="1287930"/>
            <a:ext cx="3087968" cy="42445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es-ES_tradnl" sz="1100" b="1" dirty="0"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s-ES_tradnl" sz="2800" dirty="0"/>
              <a:t>Restringen</a:t>
            </a:r>
            <a:r>
              <a:rPr lang="es-ES_tradnl" sz="2800" b="1" dirty="0"/>
              <a:t> ACCESO </a:t>
            </a:r>
            <a:r>
              <a:rPr lang="es-ES_tradnl" sz="2800" dirty="0"/>
              <a:t>al ámbito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B5C3D8D-A341-4E03-B7F8-4D0BC285F648}"/>
              </a:ext>
            </a:extLst>
          </p:cNvPr>
          <p:cNvSpPr txBox="1">
            <a:spLocks/>
          </p:cNvSpPr>
          <p:nvPr/>
        </p:nvSpPr>
        <p:spPr>
          <a:xfrm>
            <a:off x="11107775" y="5552400"/>
            <a:ext cx="856063" cy="75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200" dirty="0"/>
              <a:t>Conductas que configuren </a:t>
            </a:r>
            <a:r>
              <a:rPr lang="es-ES_tradnl" sz="1200" b="1" dirty="0"/>
              <a:t>delitos</a:t>
            </a:r>
          </a:p>
        </p:txBody>
      </p:sp>
      <p:sp>
        <p:nvSpPr>
          <p:cNvPr id="19" name="Cerrar llave 18">
            <a:extLst>
              <a:ext uri="{FF2B5EF4-FFF2-40B4-BE49-F238E27FC236}">
                <a16:creationId xmlns:a16="http://schemas.microsoft.com/office/drawing/2014/main" id="{A1968C09-BF87-4135-A04E-91D3EF788FC5}"/>
              </a:ext>
            </a:extLst>
          </p:cNvPr>
          <p:cNvSpPr/>
          <p:nvPr/>
        </p:nvSpPr>
        <p:spPr>
          <a:xfrm rot="10800000">
            <a:off x="10951722" y="5156405"/>
            <a:ext cx="108000" cy="15498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Cerrar llave 19">
            <a:extLst>
              <a:ext uri="{FF2B5EF4-FFF2-40B4-BE49-F238E27FC236}">
                <a16:creationId xmlns:a16="http://schemas.microsoft.com/office/drawing/2014/main" id="{D5C48D5F-0BBE-43A1-9FFF-E06BD0AEC52D}"/>
              </a:ext>
            </a:extLst>
          </p:cNvPr>
          <p:cNvSpPr/>
          <p:nvPr/>
        </p:nvSpPr>
        <p:spPr>
          <a:xfrm>
            <a:off x="805667" y="5156405"/>
            <a:ext cx="144965" cy="14533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09C077E-98FD-43A2-94ED-0693A1199013}"/>
              </a:ext>
            </a:extLst>
          </p:cNvPr>
          <p:cNvSpPr txBox="1">
            <a:spLocks/>
          </p:cNvSpPr>
          <p:nvPr/>
        </p:nvSpPr>
        <p:spPr>
          <a:xfrm>
            <a:off x="2677338" y="594067"/>
            <a:ext cx="5928550" cy="407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b="1" dirty="0"/>
              <a:t>Ámbito Institucional-organizativo: Sistema de salud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0456D50-EAF7-4B3F-BADB-10209E08E98C}"/>
              </a:ext>
            </a:extLst>
          </p:cNvPr>
          <p:cNvSpPr txBox="1">
            <a:spLocks/>
          </p:cNvSpPr>
          <p:nvPr/>
        </p:nvSpPr>
        <p:spPr>
          <a:xfrm>
            <a:off x="1082366" y="5715212"/>
            <a:ext cx="797667" cy="5659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200" b="1" dirty="0"/>
              <a:t>Bajo nivel de formalidad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67FC62E-4BF4-4A3F-822E-4E40BE8B0B1A}"/>
              </a:ext>
            </a:extLst>
          </p:cNvPr>
          <p:cNvSpPr txBox="1">
            <a:spLocks/>
          </p:cNvSpPr>
          <p:nvPr/>
        </p:nvSpPr>
        <p:spPr>
          <a:xfrm>
            <a:off x="4132427" y="979267"/>
            <a:ext cx="5572406" cy="27759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_tradnl" sz="1400" dirty="0">
                <a:latin typeface="+mj-lt"/>
              </a:rPr>
              <a:t>Trato desigual </a:t>
            </a:r>
            <a:r>
              <a:rPr lang="es-ES_tradnl" sz="1400" b="1" dirty="0">
                <a:latin typeface="+mj-lt"/>
              </a:rPr>
              <a:t>DENTRO </a:t>
            </a:r>
            <a:r>
              <a:rPr lang="es-ES_tradnl" sz="1400" dirty="0">
                <a:latin typeface="+mj-lt"/>
              </a:rPr>
              <a:t>del ámbito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0AA4613-0593-4068-8EA5-6445645F6ADB}"/>
              </a:ext>
            </a:extLst>
          </p:cNvPr>
          <p:cNvSpPr txBox="1">
            <a:spLocks/>
          </p:cNvSpPr>
          <p:nvPr/>
        </p:nvSpPr>
        <p:spPr>
          <a:xfrm>
            <a:off x="6929939" y="1300645"/>
            <a:ext cx="2816871" cy="42445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_tradnl" sz="1200" dirty="0">
                <a:latin typeface="+mj-lt"/>
              </a:rPr>
              <a:t>Restringen</a:t>
            </a:r>
            <a:r>
              <a:rPr lang="es-ES_tradnl" sz="1200" b="1" dirty="0">
                <a:latin typeface="+mj-lt"/>
              </a:rPr>
              <a:t> MOVILIDAD/PROGRESIÓN </a:t>
            </a:r>
            <a:endParaRPr lang="es-ES_tradnl" sz="1200" dirty="0">
              <a:latin typeface="+mj-lt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3FD1FAA-C2D4-4F16-8A60-FA2832BE932A}"/>
              </a:ext>
            </a:extLst>
          </p:cNvPr>
          <p:cNvSpPr txBox="1">
            <a:spLocks/>
          </p:cNvSpPr>
          <p:nvPr/>
        </p:nvSpPr>
        <p:spPr>
          <a:xfrm>
            <a:off x="4138819" y="1300997"/>
            <a:ext cx="2690901" cy="42445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_tradnl" sz="1400" dirty="0">
                <a:latin typeface="+mj-lt"/>
              </a:rPr>
              <a:t>Restringen</a:t>
            </a:r>
            <a:r>
              <a:rPr lang="es-ES_tradnl" sz="1400" b="1" dirty="0">
                <a:latin typeface="+mj-lt"/>
              </a:rPr>
              <a:t> RECOMPENSAS, RECURSOS, BENEFICIOS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67D0A58-3921-47E9-AD40-6B8ABA95E40C}"/>
              </a:ext>
            </a:extLst>
          </p:cNvPr>
          <p:cNvSpPr/>
          <p:nvPr/>
        </p:nvSpPr>
        <p:spPr>
          <a:xfrm>
            <a:off x="9838468" y="1787634"/>
            <a:ext cx="2283510" cy="17445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dirty="0"/>
              <a:t>Sistema de salud </a:t>
            </a:r>
            <a:r>
              <a:rPr lang="es-MX" sz="1000" b="1" dirty="0"/>
              <a:t>fragmentado y de inclusión segmentada </a:t>
            </a:r>
            <a:r>
              <a:rPr lang="es-MX" sz="1000" dirty="0"/>
              <a:t>(contrario al principio de trato igualitario), en función de criterios discriminatorios como el estatus laboral (formal/no-formal, sector público/privado) que estratifica privilegios, vulnera derechos (p.e, a la seguridad social y atención de calidad), profundiza estigmas (p.e. hacia personas con trabajos no-formales); y reduce oportunidades de desarrollo a personas con empleo no formales</a:t>
            </a:r>
            <a:endParaRPr lang="es-ES" sz="1000" dirty="0">
              <a:solidFill>
                <a:schemeClr val="dk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792DDA7-DF3E-40F9-A3A7-8EDC8FB7402D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 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92BA02E-36DF-4BAE-8D85-CF676296A216}"/>
              </a:ext>
            </a:extLst>
          </p:cNvPr>
          <p:cNvSpPr txBox="1">
            <a:spLocks/>
          </p:cNvSpPr>
          <p:nvPr/>
        </p:nvSpPr>
        <p:spPr>
          <a:xfrm>
            <a:off x="10275461" y="1083269"/>
            <a:ext cx="1385355" cy="732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200" b="1" dirty="0"/>
              <a:t>Arreglos Organizativo-institucionales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8EB9769A-90B2-4844-96CD-B359758B139F}"/>
              </a:ext>
            </a:extLst>
          </p:cNvPr>
          <p:cNvSpPr txBox="1">
            <a:spLocks/>
          </p:cNvSpPr>
          <p:nvPr/>
        </p:nvSpPr>
        <p:spPr>
          <a:xfrm>
            <a:off x="8367949" y="6064226"/>
            <a:ext cx="1385355" cy="732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200" dirty="0"/>
              <a:t>Arreglos Organizativo-institucionales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640EDB7-E675-46FA-831B-861D8DEFAD6F}"/>
              </a:ext>
            </a:extLst>
          </p:cNvPr>
          <p:cNvSpPr txBox="1">
            <a:spLocks/>
          </p:cNvSpPr>
          <p:nvPr/>
        </p:nvSpPr>
        <p:spPr>
          <a:xfrm>
            <a:off x="2166679" y="77696"/>
            <a:ext cx="8303840" cy="4684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/>
              <a:t>Espectro de Prácticas Discriminatorias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87148A9-49F9-4B42-940E-537A6C920377}"/>
              </a:ext>
            </a:extLst>
          </p:cNvPr>
          <p:cNvSpPr/>
          <p:nvPr/>
        </p:nvSpPr>
        <p:spPr>
          <a:xfrm>
            <a:off x="936872" y="1779361"/>
            <a:ext cx="3101728" cy="6232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dirty="0"/>
              <a:t>Exclusión/ restricción por provisión de información en lenguajes/ modalidades/ formatos no accesibles, sin pertinencia cultural y/o enfoque diferenciado (por género, grupos etarios, discapacidad)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E81FB42-EB77-4297-8112-575DC17B84FB}"/>
              </a:ext>
            </a:extLst>
          </p:cNvPr>
          <p:cNvSpPr/>
          <p:nvPr/>
        </p:nvSpPr>
        <p:spPr>
          <a:xfrm>
            <a:off x="936873" y="3020426"/>
            <a:ext cx="3101728" cy="5117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MX" sz="1000" dirty="0"/>
              <a:t>Exclusión/restricción por </a:t>
            </a:r>
            <a:r>
              <a:rPr lang="es-MX" sz="1000" b="1" dirty="0"/>
              <a:t>inaccesibilidad física y geográfica</a:t>
            </a:r>
            <a:r>
              <a:rPr lang="es-MX" sz="1000" dirty="0"/>
              <a:t>, de establecimientos, bienes y servicios de calidad para la salud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671A632-247D-4F25-9A00-4B39B70A51B9}"/>
              </a:ext>
            </a:extLst>
          </p:cNvPr>
          <p:cNvSpPr/>
          <p:nvPr/>
        </p:nvSpPr>
        <p:spPr>
          <a:xfrm>
            <a:off x="4166397" y="1795824"/>
            <a:ext cx="5547054" cy="325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b="1" dirty="0"/>
              <a:t>Provisión desigual de servicios de salud en términos de calidad </a:t>
            </a:r>
            <a:r>
              <a:rPr lang="es-MX" sz="1000" dirty="0"/>
              <a:t>y completitud en razón del estatus laboral de las personas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0EEF4A14-DA25-4730-8727-C2D3E6EA21E2}"/>
              </a:ext>
            </a:extLst>
          </p:cNvPr>
          <p:cNvSpPr/>
          <p:nvPr/>
        </p:nvSpPr>
        <p:spPr>
          <a:xfrm>
            <a:off x="951385" y="3633339"/>
            <a:ext cx="3087215" cy="4917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dirty="0"/>
              <a:t>Denegación /restricción del acceso a servicios de salud en </a:t>
            </a:r>
            <a:r>
              <a:rPr lang="es-MX" sz="1000" b="1" dirty="0"/>
              <a:t>razón del estatus laboral de las personas y condición socioeconómica </a:t>
            </a:r>
            <a:endParaRPr lang="es-MX" sz="1000" b="1" dirty="0">
              <a:solidFill>
                <a:schemeClr val="dk1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34EDDD47-BD59-497F-92EE-5F81FE092633}"/>
              </a:ext>
            </a:extLst>
          </p:cNvPr>
          <p:cNvSpPr/>
          <p:nvPr/>
        </p:nvSpPr>
        <p:spPr>
          <a:xfrm>
            <a:off x="4159135" y="2211552"/>
            <a:ext cx="2741418" cy="5864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b="1" dirty="0"/>
              <a:t>Trato injusto, arbitrario, denigrante y/o dilatorio en servicios de salud </a:t>
            </a:r>
            <a:r>
              <a:rPr lang="es-MX" sz="1000" dirty="0"/>
              <a:t>por motivaciones estigmatizantes/prejuiciosas para grupos sociales específicos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6A7F9362-8F8B-4ABB-9F02-D259A7A1A27B}"/>
              </a:ext>
            </a:extLst>
          </p:cNvPr>
          <p:cNvSpPr/>
          <p:nvPr/>
        </p:nvSpPr>
        <p:spPr>
          <a:xfrm>
            <a:off x="946993" y="2504869"/>
            <a:ext cx="3091607" cy="4522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dirty="0"/>
              <a:t>Denegación/ obstaculización del acceso a servicios de salud en función de criterios/motivaciones estereotipantes/prejuiciosas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D7E32F19-4A78-4D12-8B1F-5DD1D2125C20}"/>
              </a:ext>
            </a:extLst>
          </p:cNvPr>
          <p:cNvSpPr/>
          <p:nvPr/>
        </p:nvSpPr>
        <p:spPr>
          <a:xfrm>
            <a:off x="6977925" y="2230764"/>
            <a:ext cx="2720897" cy="382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dirty="0"/>
              <a:t>Leyes/normas del sector salud basadas en </a:t>
            </a:r>
            <a:r>
              <a:rPr lang="es-MX" sz="1000" b="1" dirty="0"/>
              <a:t>definiciones/supuestos no sensibles al género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85E6AB95-1E4E-4895-A67A-0D76AD770BD9}"/>
              </a:ext>
            </a:extLst>
          </p:cNvPr>
          <p:cNvSpPr/>
          <p:nvPr/>
        </p:nvSpPr>
        <p:spPr>
          <a:xfrm>
            <a:off x="4155767" y="2839088"/>
            <a:ext cx="2748153" cy="602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b="1" dirty="0"/>
              <a:t>Impedir/limitar el consentimiento informado </a:t>
            </a:r>
            <a:r>
              <a:rPr lang="es-MX" sz="1000" dirty="0"/>
              <a:t>y/o someter a tratamientos/procedimientos no solicitados a personas de grupos específicos por motivaciones estigmatizantes/prejuiciosas 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B35AA81-52A9-41B4-9428-4AE5FFCCB7CD}"/>
              </a:ext>
            </a:extLst>
          </p:cNvPr>
          <p:cNvSpPr/>
          <p:nvPr/>
        </p:nvSpPr>
        <p:spPr>
          <a:xfrm>
            <a:off x="4150918" y="3513340"/>
            <a:ext cx="2741418" cy="6232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b="1" dirty="0"/>
              <a:t>Tratamiento desigual a grupos específicos por la provisión de bienes y servicios</a:t>
            </a:r>
            <a:r>
              <a:rPr lang="es-MX" sz="1000" dirty="0"/>
              <a:t> de salud no sensibles al género, curso de vida, discapacidad, diversidad cultural 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4B52900-4FC0-4BBF-9A59-A6004C4E4DA5}"/>
              </a:ext>
            </a:extLst>
          </p:cNvPr>
          <p:cNvSpPr/>
          <p:nvPr/>
        </p:nvSpPr>
        <p:spPr>
          <a:xfrm>
            <a:off x="6976514" y="2706741"/>
            <a:ext cx="2722308" cy="6079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b="1" dirty="0"/>
              <a:t>Clasificación de catálogos de servicios de salud </a:t>
            </a:r>
            <a:r>
              <a:rPr lang="es-MX" sz="1000" dirty="0"/>
              <a:t>y </a:t>
            </a:r>
            <a:r>
              <a:rPr lang="es-MX" sz="1000" b="1" dirty="0"/>
              <a:t>cuadros de medicamentos con definiciones que implican trato desigual</a:t>
            </a:r>
            <a:r>
              <a:rPr lang="es-MX" sz="1000" dirty="0"/>
              <a:t> (discriminación indirecta)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992A2EF0-569D-400C-A242-31238B148B9B}"/>
              </a:ext>
            </a:extLst>
          </p:cNvPr>
          <p:cNvSpPr/>
          <p:nvPr/>
        </p:nvSpPr>
        <p:spPr>
          <a:xfrm>
            <a:off x="6994691" y="3390501"/>
            <a:ext cx="2715212" cy="7574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b="1" dirty="0"/>
              <a:t>Carencia o insuficiencia de atención tratamientos de mediana y alta especialidad </a:t>
            </a:r>
            <a:r>
              <a:rPr lang="es-MX" sz="1000" dirty="0"/>
              <a:t>para grupos sociales específicos (personas en situación de pobreza, estatus laboral informal, etc.)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es-MX" sz="1000" dirty="0">
              <a:solidFill>
                <a:schemeClr val="dk1"/>
              </a:solidFill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D8E3F921-239E-45A1-B201-3342778024CF}"/>
              </a:ext>
            </a:extLst>
          </p:cNvPr>
          <p:cNvSpPr/>
          <p:nvPr/>
        </p:nvSpPr>
        <p:spPr>
          <a:xfrm>
            <a:off x="948182" y="4231332"/>
            <a:ext cx="8826004" cy="3909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MX" sz="1050" dirty="0"/>
              <a:t>Exclusión o acceso restringido a opciones de atención y servicios de salud (incluyendo medicamentos y estudios de gabinete), con alto gasto de bolsillo (incluso catastrófico) para grupos discriminados y en situación de pobreza, debido a </a:t>
            </a:r>
            <a:r>
              <a:rPr lang="es-MX" sz="1050" b="1" dirty="0"/>
              <a:t>deficiencias en cobertura o calidad de sistema de salud pública 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E859AE59-84D6-4792-B56E-87ACF77C55D8}"/>
              </a:ext>
            </a:extLst>
          </p:cNvPr>
          <p:cNvSpPr/>
          <p:nvPr/>
        </p:nvSpPr>
        <p:spPr>
          <a:xfrm>
            <a:off x="968981" y="4735580"/>
            <a:ext cx="8826004" cy="3761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MX" sz="1050" b="1" dirty="0"/>
              <a:t>Denegación /exclusión de acceso a servicios de salud por establecimientos de requisitos discriminatorios </a:t>
            </a:r>
            <a:r>
              <a:rPr lang="es-MX" sz="1050" dirty="0"/>
              <a:t>en reglamentos de prestación de servicios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MX" sz="1050" dirty="0"/>
              <a:t> (p.e. contar con CURP)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8B2FFADA-A0C2-4AD9-BC2B-826C0D1D0F41}"/>
              </a:ext>
            </a:extLst>
          </p:cNvPr>
          <p:cNvSpPr/>
          <p:nvPr/>
        </p:nvSpPr>
        <p:spPr>
          <a:xfrm>
            <a:off x="9838469" y="3704534"/>
            <a:ext cx="2283508" cy="1224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b="1" dirty="0"/>
              <a:t>Trato desigual </a:t>
            </a:r>
            <a:r>
              <a:rPr lang="es-MX" sz="1000" dirty="0"/>
              <a:t>en la asignación de </a:t>
            </a:r>
            <a:r>
              <a:rPr lang="es-MX" sz="1000" b="1" dirty="0"/>
              <a:t>presupuesto y subsidios </a:t>
            </a:r>
            <a:r>
              <a:rPr lang="es-MX" sz="1000" dirty="0"/>
              <a:t>para la protección de la salud de personas con trabajo no-formales, en condición de vulnerabilidad (p.e.  discapacidad o enfermedades crónico-degenerativas) y/o personas que habitan en zonas de mayor marginación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es-ES" sz="1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249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FF08CA8-2A9A-459C-B2A1-3322F970C2E7}"/>
              </a:ext>
            </a:extLst>
          </p:cNvPr>
          <p:cNvSpPr/>
          <p:nvPr/>
        </p:nvSpPr>
        <p:spPr>
          <a:xfrm>
            <a:off x="1033389" y="588583"/>
            <a:ext cx="9474899" cy="493432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401C8F-D74C-4B30-A9AB-537055C68B19}"/>
              </a:ext>
            </a:extLst>
          </p:cNvPr>
          <p:cNvSpPr txBox="1">
            <a:spLocks/>
          </p:cNvSpPr>
          <p:nvPr/>
        </p:nvSpPr>
        <p:spPr>
          <a:xfrm>
            <a:off x="1937423" y="5518670"/>
            <a:ext cx="7540089" cy="56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_tradnl" sz="2200" i="1" dirty="0"/>
              <a:t>Continuum de</a:t>
            </a:r>
            <a:r>
              <a:rPr lang="es-ES_tradnl" sz="2200" dirty="0"/>
              <a:t> Conductas-Comportamientos-Acciones</a:t>
            </a:r>
          </a:p>
          <a:p>
            <a:pPr>
              <a:spcBef>
                <a:spcPts val="0"/>
              </a:spcBef>
            </a:pPr>
            <a:r>
              <a:rPr lang="es-ES_tradnl" sz="1000" dirty="0"/>
              <a:t>(</a:t>
            </a:r>
            <a:r>
              <a:rPr lang="es-ES" sz="1000" dirty="0"/>
              <a:t>Causas que subyacen a las prácticas</a:t>
            </a:r>
            <a:r>
              <a:rPr lang="es-ES_tradnl" sz="1000" dirty="0"/>
              <a:t>) </a:t>
            </a:r>
          </a:p>
        </p:txBody>
      </p:sp>
      <p:cxnSp>
        <p:nvCxnSpPr>
          <p:cNvPr id="7" name="5 Conector recto">
            <a:extLst>
              <a:ext uri="{FF2B5EF4-FFF2-40B4-BE49-F238E27FC236}">
                <a16:creationId xmlns:a16="http://schemas.microsoft.com/office/drawing/2014/main" id="{40D5CB2B-BE4B-4415-92CD-E6D7A3986770}"/>
              </a:ext>
            </a:extLst>
          </p:cNvPr>
          <p:cNvCxnSpPr>
            <a:cxnSpLocks/>
          </p:cNvCxnSpPr>
          <p:nvPr/>
        </p:nvCxnSpPr>
        <p:spPr>
          <a:xfrm>
            <a:off x="1955176" y="6071313"/>
            <a:ext cx="7672486" cy="0"/>
          </a:xfrm>
          <a:prstGeom prst="line">
            <a:avLst/>
          </a:prstGeom>
          <a:ln w="19050" cap="flat"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6A5CFA-109F-464D-ABC3-3DAADE1A8E84}"/>
              </a:ext>
            </a:extLst>
          </p:cNvPr>
          <p:cNvSpPr txBox="1">
            <a:spLocks/>
          </p:cNvSpPr>
          <p:nvPr/>
        </p:nvSpPr>
        <p:spPr>
          <a:xfrm>
            <a:off x="-27181" y="5291789"/>
            <a:ext cx="1052157" cy="1279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200" dirty="0"/>
              <a:t>Creencias, motivaciones </a:t>
            </a:r>
            <a:r>
              <a:rPr lang="es-ES_tradnl" sz="1200" b="1" dirty="0"/>
              <a:t>individuales</a:t>
            </a:r>
            <a:r>
              <a:rPr lang="es-ES_tradnl" sz="1200" dirty="0"/>
              <a:t> basados en estigmas y prejuicios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33E1EF-C6E3-4A98-882C-19432D645CF0}"/>
              </a:ext>
            </a:extLst>
          </p:cNvPr>
          <p:cNvSpPr txBox="1">
            <a:spLocks/>
          </p:cNvSpPr>
          <p:nvPr/>
        </p:nvSpPr>
        <p:spPr>
          <a:xfrm>
            <a:off x="9920946" y="5724188"/>
            <a:ext cx="905134" cy="5659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200" b="1" dirty="0"/>
              <a:t>Alto nivel de formalidad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0EA38C-9463-4C0A-8B08-B6BE2F38CFA3}"/>
              </a:ext>
            </a:extLst>
          </p:cNvPr>
          <p:cNvSpPr txBox="1">
            <a:spLocks/>
          </p:cNvSpPr>
          <p:nvPr/>
        </p:nvSpPr>
        <p:spPr>
          <a:xfrm>
            <a:off x="2039496" y="6147976"/>
            <a:ext cx="1353997" cy="49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400" dirty="0"/>
              <a:t>Simbólico-Cultural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A0F151-2830-4ADE-9D5F-69B27B7C4EBA}"/>
              </a:ext>
            </a:extLst>
          </p:cNvPr>
          <p:cNvSpPr txBox="1">
            <a:spLocks/>
          </p:cNvSpPr>
          <p:nvPr/>
        </p:nvSpPr>
        <p:spPr>
          <a:xfrm>
            <a:off x="3854504" y="6060542"/>
            <a:ext cx="1527479" cy="739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200" dirty="0"/>
              <a:t>Interpretación/ implementación de Leyes, Normas, Políticas Procedimientos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A4C0B1-701D-4208-8887-2E5D5E074B83}"/>
              </a:ext>
            </a:extLst>
          </p:cNvPr>
          <p:cNvSpPr txBox="1">
            <a:spLocks/>
          </p:cNvSpPr>
          <p:nvPr/>
        </p:nvSpPr>
        <p:spPr>
          <a:xfrm>
            <a:off x="6096000" y="6060542"/>
            <a:ext cx="1761423" cy="660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200" dirty="0"/>
              <a:t>Leyes, Normas Procedimientos, Presupuestos, Infraestructura Física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2E4682-EC2D-45AF-9F8C-9DDC55B70D52}"/>
              </a:ext>
            </a:extLst>
          </p:cNvPr>
          <p:cNvSpPr txBox="1">
            <a:spLocks/>
          </p:cNvSpPr>
          <p:nvPr/>
        </p:nvSpPr>
        <p:spPr>
          <a:xfrm>
            <a:off x="1131275" y="1299537"/>
            <a:ext cx="3393096" cy="42445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es-ES_tradnl" sz="1100" b="1" dirty="0"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s-ES_tradnl" sz="2800" dirty="0"/>
              <a:t>Restringen</a:t>
            </a:r>
            <a:r>
              <a:rPr lang="es-ES_tradnl" sz="2800" b="1" dirty="0"/>
              <a:t> ACCESO </a:t>
            </a:r>
            <a:r>
              <a:rPr lang="es-ES_tradnl" sz="2800" dirty="0"/>
              <a:t>al ámbito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B5C3D8D-A341-4E03-B7F8-4D0BC285F648}"/>
              </a:ext>
            </a:extLst>
          </p:cNvPr>
          <p:cNvSpPr txBox="1">
            <a:spLocks/>
          </p:cNvSpPr>
          <p:nvPr/>
        </p:nvSpPr>
        <p:spPr>
          <a:xfrm>
            <a:off x="11107775" y="5552400"/>
            <a:ext cx="856063" cy="75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200" dirty="0"/>
              <a:t>Conductas que configuren </a:t>
            </a:r>
            <a:r>
              <a:rPr lang="es-ES_tradnl" sz="1200" b="1" dirty="0"/>
              <a:t>delitos</a:t>
            </a:r>
          </a:p>
        </p:txBody>
      </p:sp>
      <p:sp>
        <p:nvSpPr>
          <p:cNvPr id="19" name="Cerrar llave 18">
            <a:extLst>
              <a:ext uri="{FF2B5EF4-FFF2-40B4-BE49-F238E27FC236}">
                <a16:creationId xmlns:a16="http://schemas.microsoft.com/office/drawing/2014/main" id="{A1968C09-BF87-4135-A04E-91D3EF788FC5}"/>
              </a:ext>
            </a:extLst>
          </p:cNvPr>
          <p:cNvSpPr/>
          <p:nvPr/>
        </p:nvSpPr>
        <p:spPr>
          <a:xfrm rot="10800000">
            <a:off x="10951722" y="5156405"/>
            <a:ext cx="108000" cy="15498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Cerrar llave 19">
            <a:extLst>
              <a:ext uri="{FF2B5EF4-FFF2-40B4-BE49-F238E27FC236}">
                <a16:creationId xmlns:a16="http://schemas.microsoft.com/office/drawing/2014/main" id="{D5C48D5F-0BBE-43A1-9FFF-E06BD0AEC52D}"/>
              </a:ext>
            </a:extLst>
          </p:cNvPr>
          <p:cNvSpPr/>
          <p:nvPr/>
        </p:nvSpPr>
        <p:spPr>
          <a:xfrm>
            <a:off x="900660" y="5156405"/>
            <a:ext cx="144965" cy="14533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09C077E-98FD-43A2-94ED-0693A1199013}"/>
              </a:ext>
            </a:extLst>
          </p:cNvPr>
          <p:cNvSpPr txBox="1">
            <a:spLocks/>
          </p:cNvSpPr>
          <p:nvPr/>
        </p:nvSpPr>
        <p:spPr>
          <a:xfrm>
            <a:off x="2677338" y="594067"/>
            <a:ext cx="5928550" cy="407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b="1" dirty="0"/>
              <a:t>Ámbito Institucional-organizativo: Sistema educativo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0456D50-EAF7-4B3F-BADB-10209E08E98C}"/>
              </a:ext>
            </a:extLst>
          </p:cNvPr>
          <p:cNvSpPr txBox="1">
            <a:spLocks/>
          </p:cNvSpPr>
          <p:nvPr/>
        </p:nvSpPr>
        <p:spPr>
          <a:xfrm>
            <a:off x="1082366" y="5715212"/>
            <a:ext cx="797667" cy="5659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200" b="1" dirty="0"/>
              <a:t>Bajo nivel de formalidad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67FC62E-4BF4-4A3F-822E-4E40BE8B0B1A}"/>
              </a:ext>
            </a:extLst>
          </p:cNvPr>
          <p:cNvSpPr txBox="1">
            <a:spLocks/>
          </p:cNvSpPr>
          <p:nvPr/>
        </p:nvSpPr>
        <p:spPr>
          <a:xfrm>
            <a:off x="4590008" y="978952"/>
            <a:ext cx="5572406" cy="27759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_tradnl" sz="1400" dirty="0">
                <a:latin typeface="+mj-lt"/>
              </a:rPr>
              <a:t>Trato desigual </a:t>
            </a:r>
            <a:r>
              <a:rPr lang="es-ES_tradnl" sz="1400" b="1" dirty="0">
                <a:latin typeface="+mj-lt"/>
              </a:rPr>
              <a:t>DENTRO </a:t>
            </a:r>
            <a:r>
              <a:rPr lang="es-ES_tradnl" sz="1400" dirty="0">
                <a:latin typeface="+mj-lt"/>
              </a:rPr>
              <a:t>del ámbito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0AA4613-0593-4068-8EA5-6445645F6ADB}"/>
              </a:ext>
            </a:extLst>
          </p:cNvPr>
          <p:cNvSpPr txBox="1">
            <a:spLocks/>
          </p:cNvSpPr>
          <p:nvPr/>
        </p:nvSpPr>
        <p:spPr>
          <a:xfrm>
            <a:off x="7345543" y="1299537"/>
            <a:ext cx="2816871" cy="42445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_tradnl" sz="1200" dirty="0">
                <a:latin typeface="+mj-lt"/>
              </a:rPr>
              <a:t>Restringen</a:t>
            </a:r>
            <a:r>
              <a:rPr lang="es-ES_tradnl" sz="1200" b="1" dirty="0">
                <a:latin typeface="+mj-lt"/>
              </a:rPr>
              <a:t> MOVILIDAD/PROGRESIÓN </a:t>
            </a:r>
            <a:endParaRPr lang="es-ES_tradnl" sz="1200" dirty="0">
              <a:latin typeface="+mj-lt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3FD1FAA-C2D4-4F16-8A60-FA2832BE932A}"/>
              </a:ext>
            </a:extLst>
          </p:cNvPr>
          <p:cNvSpPr txBox="1">
            <a:spLocks/>
          </p:cNvSpPr>
          <p:nvPr/>
        </p:nvSpPr>
        <p:spPr>
          <a:xfrm>
            <a:off x="4590009" y="1299537"/>
            <a:ext cx="2690901" cy="42445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_tradnl" sz="1400" dirty="0">
                <a:latin typeface="+mj-lt"/>
              </a:rPr>
              <a:t>Restringen</a:t>
            </a:r>
            <a:r>
              <a:rPr lang="es-ES_tradnl" sz="1400" b="1" dirty="0">
                <a:latin typeface="+mj-lt"/>
              </a:rPr>
              <a:t> RECOMPENSAS, RECURSOS, BENEFICIOS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67D0A58-3921-47E9-AD40-6B8ABA95E40C}"/>
              </a:ext>
            </a:extLst>
          </p:cNvPr>
          <p:cNvSpPr/>
          <p:nvPr/>
        </p:nvSpPr>
        <p:spPr>
          <a:xfrm>
            <a:off x="10301200" y="1787634"/>
            <a:ext cx="1820777" cy="1826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b="1" dirty="0"/>
              <a:t>Sistema educativo fragmentado y de inclusión segmentada </a:t>
            </a:r>
            <a:r>
              <a:rPr lang="es-MX" sz="1000" dirty="0"/>
              <a:t>(contrario al principio de trato igualitario), en función de criterios discriminatorios (</a:t>
            </a:r>
            <a:r>
              <a:rPr lang="es-MX" sz="1000" dirty="0" err="1"/>
              <a:t>p.e</a:t>
            </a:r>
            <a:r>
              <a:rPr lang="es-MX" sz="1000" dirty="0"/>
              <a:t>. pertenencia a pueblos indígenas, personas con discapacidad), que estratifica privilegios, vulnera derechos (p.e. a la educación de calidad), profundiza estigmas y reduce oportunidades de desarrollo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es-ES" sz="1000" dirty="0">
              <a:solidFill>
                <a:schemeClr val="dk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792DDA7-DF3E-40F9-A3A7-8EDC8FB7402D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 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92BA02E-36DF-4BAE-8D85-CF676296A216}"/>
              </a:ext>
            </a:extLst>
          </p:cNvPr>
          <p:cNvSpPr txBox="1">
            <a:spLocks/>
          </p:cNvSpPr>
          <p:nvPr/>
        </p:nvSpPr>
        <p:spPr>
          <a:xfrm>
            <a:off x="10451673" y="1134010"/>
            <a:ext cx="1385355" cy="732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200" b="1" dirty="0"/>
              <a:t>Arreglos Organizativo-institucionales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8EB9769A-90B2-4844-96CD-B359758B139F}"/>
              </a:ext>
            </a:extLst>
          </p:cNvPr>
          <p:cNvSpPr txBox="1">
            <a:spLocks/>
          </p:cNvSpPr>
          <p:nvPr/>
        </p:nvSpPr>
        <p:spPr>
          <a:xfrm>
            <a:off x="8367949" y="6064226"/>
            <a:ext cx="1385355" cy="732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s-ES_tradnl" sz="1200" dirty="0"/>
              <a:t>Arreglos Organizativo-institucionales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504EEF7-014F-4021-82B2-A3D64F3A2AD6}"/>
              </a:ext>
            </a:extLst>
          </p:cNvPr>
          <p:cNvSpPr txBox="1">
            <a:spLocks/>
          </p:cNvSpPr>
          <p:nvPr/>
        </p:nvSpPr>
        <p:spPr>
          <a:xfrm>
            <a:off x="2166679" y="77696"/>
            <a:ext cx="8303840" cy="4684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/>
              <a:t>Espectro de Prácticas Discriminatorias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97653C4-66D9-4417-9B64-A90DC2DF57FA}"/>
              </a:ext>
            </a:extLst>
          </p:cNvPr>
          <p:cNvSpPr/>
          <p:nvPr/>
        </p:nvSpPr>
        <p:spPr>
          <a:xfrm>
            <a:off x="1150765" y="1780302"/>
            <a:ext cx="3314288" cy="6232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dirty="0"/>
              <a:t>Exclusión/restricción por </a:t>
            </a:r>
            <a:r>
              <a:rPr lang="es-MX" sz="1000" b="1" dirty="0"/>
              <a:t>carencia o insuficiencia de instituciones, docentes y/o programas multilingües e interculturales para los grupos más desventajados</a:t>
            </a:r>
            <a:r>
              <a:rPr lang="es-MX" sz="1000" dirty="0"/>
              <a:t>: pueblos indígenas, jornaleros, migrantes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DCBC66C-F0C3-461D-8168-FEDE14AAED59}"/>
              </a:ext>
            </a:extLst>
          </p:cNvPr>
          <p:cNvSpPr/>
          <p:nvPr/>
        </p:nvSpPr>
        <p:spPr>
          <a:xfrm>
            <a:off x="1137114" y="2522259"/>
            <a:ext cx="3314288" cy="5998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dirty="0"/>
              <a:t>Exclusión/restricción por </a:t>
            </a:r>
            <a:r>
              <a:rPr lang="es-MX" sz="1000" b="1" dirty="0"/>
              <a:t>inaccesibilidad material </a:t>
            </a:r>
            <a:r>
              <a:rPr lang="es-MX" sz="1000" dirty="0"/>
              <a:t>(geográfica y tecnológica) y económica para grupos discriminados, particularmente en </a:t>
            </a:r>
            <a:r>
              <a:rPr lang="es-MX" sz="1000" b="1" dirty="0"/>
              <a:t>niveles educativos medios y superiores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380E742-16AC-47BD-A5C0-B5CC4A24D633}"/>
              </a:ext>
            </a:extLst>
          </p:cNvPr>
          <p:cNvSpPr/>
          <p:nvPr/>
        </p:nvSpPr>
        <p:spPr>
          <a:xfrm>
            <a:off x="4559702" y="3204226"/>
            <a:ext cx="2709088" cy="6232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dirty="0"/>
              <a:t>Restricciones a la permanencia y avance en el sistema educativo de personas de grupos de la diversidad cultural-lingüística por </a:t>
            </a:r>
            <a:r>
              <a:rPr lang="es-MX" sz="1000" b="1" dirty="0"/>
              <a:t>trato desigual en la asignación de becas y subsidios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es-MX" sz="1000" dirty="0">
              <a:solidFill>
                <a:schemeClr val="dk1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989CD5D-F037-40AF-A3E2-F76AA54CA36C}"/>
              </a:ext>
            </a:extLst>
          </p:cNvPr>
          <p:cNvSpPr/>
          <p:nvPr/>
        </p:nvSpPr>
        <p:spPr>
          <a:xfrm>
            <a:off x="1146616" y="3306422"/>
            <a:ext cx="3299860" cy="507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b="1" dirty="0"/>
              <a:t>Exclusión/restricción por carencia o insuficiencia de servicios educativos incluyentes</a:t>
            </a:r>
            <a:r>
              <a:rPr lang="es-MX" sz="1000" dirty="0"/>
              <a:t> para las personas con discapacidad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59A634B-662A-4F2A-B094-7738DD25676E}"/>
              </a:ext>
            </a:extLst>
          </p:cNvPr>
          <p:cNvSpPr/>
          <p:nvPr/>
        </p:nvSpPr>
        <p:spPr>
          <a:xfrm>
            <a:off x="7335516" y="2302918"/>
            <a:ext cx="2836923" cy="6232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b="1" dirty="0"/>
              <a:t>Leyes/normas del sector educativo basados en definiciones/supuestos no sensibles a la diversidad </a:t>
            </a:r>
            <a:r>
              <a:rPr lang="es-MX" sz="1000" dirty="0"/>
              <a:t>cultural-lingüística, de género, curso de vida, discapacidad. 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15ECF22F-AD1E-4BE7-86ED-3F4D2BCEAFBF}"/>
              </a:ext>
            </a:extLst>
          </p:cNvPr>
          <p:cNvSpPr/>
          <p:nvPr/>
        </p:nvSpPr>
        <p:spPr>
          <a:xfrm>
            <a:off x="4580163" y="2281121"/>
            <a:ext cx="2694824" cy="7619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b="1" dirty="0"/>
              <a:t>Trato injusto, arbitrario, denigrante de miembros de la comunidad educativa </a:t>
            </a:r>
            <a:r>
              <a:rPr lang="es-MX" sz="1000" dirty="0"/>
              <a:t>y en contenidos educativos por motivaciones estigmatizantes/prejuiciosas para grupos discriminados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40614F9-022E-4897-A9CE-865A3D960FB5}"/>
              </a:ext>
            </a:extLst>
          </p:cNvPr>
          <p:cNvSpPr/>
          <p:nvPr/>
        </p:nvSpPr>
        <p:spPr>
          <a:xfrm>
            <a:off x="4582429" y="1804760"/>
            <a:ext cx="5579985" cy="3632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b="1" dirty="0"/>
              <a:t>Provisión desigual de servicios educativos en términos de calidad y  completitud para grupos discriminados</a:t>
            </a:r>
            <a:r>
              <a:rPr lang="es-MX" sz="1000" dirty="0"/>
              <a:t>, particularmente población indígena, con discapacidad, migrantes y jornaleros 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18993746-FA31-4419-9340-F8D8C835E3B5}"/>
              </a:ext>
            </a:extLst>
          </p:cNvPr>
          <p:cNvSpPr/>
          <p:nvPr/>
        </p:nvSpPr>
        <p:spPr>
          <a:xfrm>
            <a:off x="10301199" y="3799212"/>
            <a:ext cx="1820777" cy="1142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b="1" dirty="0"/>
              <a:t>Distribución desigual y arbitraria de presupuesto </a:t>
            </a:r>
            <a:r>
              <a:rPr lang="es-MX" sz="1000" dirty="0"/>
              <a:t>para servicios escolares de grupos sociales, etarios o culturales específicos y/o personas que habitan en zonas de mayor marginación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es-ES" sz="1000" dirty="0">
              <a:solidFill>
                <a:schemeClr val="dk1"/>
              </a:solidFill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AD39C5B-3B0E-48F8-B4AE-A2CEE92574A0}"/>
              </a:ext>
            </a:extLst>
          </p:cNvPr>
          <p:cNvSpPr/>
          <p:nvPr/>
        </p:nvSpPr>
        <p:spPr>
          <a:xfrm>
            <a:off x="7360443" y="3103468"/>
            <a:ext cx="2826896" cy="7258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1000" dirty="0"/>
              <a:t>Restricciones al avance educativo de personas monolingües (no hablantes de español) en razón de </a:t>
            </a:r>
            <a:r>
              <a:rPr lang="es-MX" sz="1000" b="1" dirty="0"/>
              <a:t>oferta de servicios no adecuada a la diversidad </a:t>
            </a:r>
            <a:r>
              <a:rPr lang="es-MX" sz="1000" dirty="0"/>
              <a:t>cultural-lingüística, particularmente en niveles medios y superiores 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F4EC4DE-CB00-465D-BF70-50CE15EC3A41}"/>
              </a:ext>
            </a:extLst>
          </p:cNvPr>
          <p:cNvSpPr/>
          <p:nvPr/>
        </p:nvSpPr>
        <p:spPr>
          <a:xfrm>
            <a:off x="1422603" y="4112694"/>
            <a:ext cx="8663681" cy="2381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MX" sz="1050" dirty="0"/>
              <a:t> Denegación /exclusión de servicios educativos por establecimientos de </a:t>
            </a:r>
            <a:r>
              <a:rPr lang="es-MX" sz="1050" b="1" dirty="0"/>
              <a:t>requisitos discriminatorios </a:t>
            </a:r>
            <a:r>
              <a:rPr lang="es-MX" sz="1050" dirty="0"/>
              <a:t>(como presentar CURP)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1F2D8B7E-44A9-4BBC-87E0-BBEB119363A1}"/>
              </a:ext>
            </a:extLst>
          </p:cNvPr>
          <p:cNvSpPr/>
          <p:nvPr/>
        </p:nvSpPr>
        <p:spPr>
          <a:xfrm>
            <a:off x="1422605" y="4441797"/>
            <a:ext cx="8663681" cy="2769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s-MX" sz="1000" dirty="0"/>
              <a:t>E</a:t>
            </a:r>
            <a:r>
              <a:rPr lang="es-MX" sz="1000" b="1" dirty="0"/>
              <a:t>xámenes de admisión y mediciones estandarizadas que no contemplan adecuaciones pertinentes </a:t>
            </a:r>
            <a:r>
              <a:rPr lang="es-MX" sz="1000" dirty="0"/>
              <a:t>para estudiantes de grupo discriminados 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305925B3-6ADC-4A15-9CC2-C0AF0C488BD6}"/>
              </a:ext>
            </a:extLst>
          </p:cNvPr>
          <p:cNvSpPr/>
          <p:nvPr/>
        </p:nvSpPr>
        <p:spPr>
          <a:xfrm>
            <a:off x="1422604" y="4872407"/>
            <a:ext cx="8663681" cy="367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s-MX" sz="1000" dirty="0"/>
              <a:t>Estigmatización, exclusión, </a:t>
            </a:r>
            <a:r>
              <a:rPr lang="es-MX" sz="1000" b="1" dirty="0"/>
              <a:t>reproducción de estereotipos </a:t>
            </a:r>
            <a:r>
              <a:rPr lang="es-MX" sz="1000" dirty="0"/>
              <a:t>en prácticas de enseñanza, materiales y contenidos curriculares, infraestructura y equipamiento, calidad, presupuestación, monitoreo y evaluación educativa </a:t>
            </a:r>
          </a:p>
        </p:txBody>
      </p:sp>
    </p:spTree>
    <p:extLst>
      <p:ext uri="{BB962C8B-B14F-4D97-AF65-F5344CB8AC3E}">
        <p14:creationId xmlns:p14="http://schemas.microsoft.com/office/powerpoint/2010/main" val="2003455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3101C60-893D-46E8-BCCB-75E6BD7F2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8A43843F-0A9B-4AAE-8DA9-BE555BBB122E}"/>
              </a:ext>
            </a:extLst>
          </p:cNvPr>
          <p:cNvSpPr txBox="1">
            <a:spLocks/>
          </p:cNvSpPr>
          <p:nvPr/>
        </p:nvSpPr>
        <p:spPr>
          <a:xfrm>
            <a:off x="165734" y="91976"/>
            <a:ext cx="11860532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D. Identificar qué tipo de previsiones y en qué nivel de Modelo de PPP deben ser tomadas para desmontar la práctica discriminatoria y sus consecuencias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944E1D-1A5B-4A85-9097-EE68CC972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1" t="24788" r="24013" b="28990"/>
          <a:stretch/>
        </p:blipFill>
        <p:spPr>
          <a:xfrm>
            <a:off x="973031" y="1187116"/>
            <a:ext cx="10174583" cy="51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3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22138593-FD9F-4E77-9C78-91FAD065096E}"/>
              </a:ext>
            </a:extLst>
          </p:cNvPr>
          <p:cNvSpPr txBox="1">
            <a:spLocks/>
          </p:cNvSpPr>
          <p:nvPr/>
        </p:nvSpPr>
        <p:spPr>
          <a:xfrm>
            <a:off x="3577389" y="2567115"/>
            <a:ext cx="7514243" cy="2061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cap="all" dirty="0">
                <a:solidFill>
                  <a:srgbClr val="C00000"/>
                </a:solidFill>
              </a:rPr>
              <a:t>6. RESOLUCIÓN DE CASOS: APLICACIÓN DEL MARCO ANALÍTICO-METODOLÓGICO</a:t>
            </a:r>
          </a:p>
          <a:p>
            <a:pPr algn="r"/>
            <a:endParaRPr lang="es-MX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4C5917-BD74-4A2C-9298-E9873EA58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5" y="476672"/>
            <a:ext cx="1752392" cy="20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9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4160759-0122-45E3-BC16-EEB3995BFFB8}"/>
              </a:ext>
            </a:extLst>
          </p:cNvPr>
          <p:cNvSpPr/>
          <p:nvPr/>
        </p:nvSpPr>
        <p:spPr>
          <a:xfrm>
            <a:off x="-33928" y="349360"/>
            <a:ext cx="7188736" cy="1410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C284F81C-288A-4FC3-8CDC-6B2E90514CA9}"/>
              </a:ext>
            </a:extLst>
          </p:cNvPr>
          <p:cNvSpPr txBox="1">
            <a:spLocks/>
          </p:cNvSpPr>
          <p:nvPr/>
        </p:nvSpPr>
        <p:spPr>
          <a:xfrm>
            <a:off x="611560" y="91976"/>
            <a:ext cx="6347713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</a:rPr>
              <a:t>Bases jurídico-normativas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39F07D9-9804-4705-93F2-B44B22401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969676"/>
              </p:ext>
            </p:extLst>
          </p:nvPr>
        </p:nvGraphicFramePr>
        <p:xfrm>
          <a:off x="2699900" y="222509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E56AF62-295F-4BCB-A7C6-4257D659F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104469"/>
              </p:ext>
            </p:extLst>
          </p:nvPr>
        </p:nvGraphicFramePr>
        <p:xfrm>
          <a:off x="2667816" y="-368966"/>
          <a:ext cx="6096000" cy="3364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391720C-641D-4465-825F-FFA2B6D44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403014"/>
              </p:ext>
            </p:extLst>
          </p:nvPr>
        </p:nvGraphicFramePr>
        <p:xfrm>
          <a:off x="2699900" y="4319338"/>
          <a:ext cx="6096000" cy="3262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71A328A-CBFB-4DDC-B301-51B9405C0E3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3A07AF8-ADF7-4806-956A-43F1FD560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96075"/>
              </p:ext>
            </p:extLst>
          </p:nvPr>
        </p:nvGraphicFramePr>
        <p:xfrm>
          <a:off x="2691890" y="1050757"/>
          <a:ext cx="6096000" cy="3364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3782002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1115218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Los principios del marco metodológico-analítico para incluir la perspectiva de igualdad y no discriminación a la PPP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2D32E3A-7DB2-4A56-A815-CA172011FBE0}"/>
              </a:ext>
            </a:extLst>
          </p:cNvPr>
          <p:cNvSpPr/>
          <p:nvPr/>
        </p:nvSpPr>
        <p:spPr>
          <a:xfrm>
            <a:off x="178427" y="1185511"/>
            <a:ext cx="10968878" cy="557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s-MX" sz="2400" dirty="0">
                <a:latin typeface="Calibri Light" panose="020F0302020204030204" pitchFamily="34" charset="0"/>
              </a:rPr>
              <a:t>Definir de forma precisa y </a:t>
            </a:r>
            <a:r>
              <a:rPr lang="es-MX" sz="2400" dirty="0" err="1">
                <a:latin typeface="Calibri Light" panose="020F0302020204030204" pitchFamily="34" charset="0"/>
              </a:rPr>
              <a:t>operacionalizable</a:t>
            </a:r>
            <a:r>
              <a:rPr lang="es-MX" sz="2400" dirty="0">
                <a:latin typeface="Calibri Light" panose="020F0302020204030204" pitchFamily="34" charset="0"/>
              </a:rPr>
              <a:t> la categoría de “Discriminación” (qué es, qué la genera y cuáles son sus consecuencias), y cómo se relaciona con la de “Desigualdad”.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s-MX" sz="2400" dirty="0">
                <a:latin typeface="Calibri Light" panose="020F0302020204030204" pitchFamily="34" charset="0"/>
              </a:rPr>
              <a:t>Identificar cómo se expresa, con base en evidencia, en los distintos ámbitos o sectores clave (e inescapables) para el desarrollo considerados en los ODS: salud, educación, trabajo, etc.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s-MX" sz="2400" dirty="0">
                <a:latin typeface="Calibri Light" panose="020F0302020204030204" pitchFamily="34" charset="0"/>
              </a:rPr>
              <a:t>Identificar cuáles prácticas discriminatorias subyacen/causan las brechas de desigualdad expresadas en el ámbito/sector seleccionado.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s-MX" sz="2400" dirty="0">
                <a:latin typeface="Calibri Light" panose="020F0302020204030204" pitchFamily="34" charset="0"/>
              </a:rPr>
              <a:t>Identificar qué tipo de previsiones y en qué nivel del modelo de PPP deben ser tomadas para desmontar la práctica discriminatoria y sus consecuencias</a:t>
            </a: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7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22138593-FD9F-4E77-9C78-91FAD065096E}"/>
              </a:ext>
            </a:extLst>
          </p:cNvPr>
          <p:cNvSpPr txBox="1">
            <a:spLocks/>
          </p:cNvSpPr>
          <p:nvPr/>
        </p:nvSpPr>
        <p:spPr>
          <a:xfrm>
            <a:off x="3577389" y="2567115"/>
            <a:ext cx="7514243" cy="2061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cap="all" dirty="0">
                <a:solidFill>
                  <a:srgbClr val="C00000"/>
                </a:solidFill>
              </a:rPr>
              <a:t>CASO 1: SALUD</a:t>
            </a:r>
            <a:endParaRPr lang="es-MX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4C5917-BD74-4A2C-9298-E9873EA58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5" y="476672"/>
            <a:ext cx="1752392" cy="20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7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1115218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Caso Salud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2D32E3A-7DB2-4A56-A815-CA172011FBE0}"/>
              </a:ext>
            </a:extLst>
          </p:cNvPr>
          <p:cNvSpPr/>
          <p:nvPr/>
        </p:nvSpPr>
        <p:spPr>
          <a:xfrm>
            <a:off x="178427" y="1185511"/>
            <a:ext cx="10968878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+mj-lt"/>
              </a:rPr>
              <a:t>ODS 3: Garantizar una vida sana y promover y promover el bienestar para todos en todas las edades.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</a:rPr>
              <a:t>3.3 Para 2030, </a:t>
            </a:r>
            <a:r>
              <a:rPr lang="es-ES" sz="2400" b="1" dirty="0">
                <a:latin typeface="+mj-lt"/>
              </a:rPr>
              <a:t>poner fin a las epidemias del SIDA</a:t>
            </a:r>
            <a:r>
              <a:rPr lang="es-ES" sz="2400" dirty="0">
                <a:latin typeface="+mj-lt"/>
              </a:rPr>
              <a:t>, la tuberculosis, la malaria y las enfermedades tropicales desatendidas y combatir la hepatitis, las enfermedades transmitidas por el agua y otras enfermedades transmisibles</a:t>
            </a:r>
            <a:r>
              <a:rPr lang="es-MX" sz="2400" dirty="0">
                <a:latin typeface="+mj-lt"/>
              </a:rPr>
              <a:t>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+mj-lt"/>
              </a:rPr>
              <a:t>Derecho: protección en salud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+mj-lt"/>
              </a:rPr>
              <a:t>Problema público: Brechas de desigualdad en cobertura y de resultados de la misma</a:t>
            </a:r>
          </a:p>
        </p:txBody>
      </p:sp>
    </p:spTree>
    <p:extLst>
      <p:ext uri="{BB962C8B-B14F-4D97-AF65-F5344CB8AC3E}">
        <p14:creationId xmlns:p14="http://schemas.microsoft.com/office/powerpoint/2010/main" val="1725642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C89B599-0A23-4184-AD64-83618C23681A}"/>
              </a:ext>
            </a:extLst>
          </p:cNvPr>
          <p:cNvSpPr txBox="1">
            <a:spLocks/>
          </p:cNvSpPr>
          <p:nvPr/>
        </p:nvSpPr>
        <p:spPr>
          <a:xfrm>
            <a:off x="1208201" y="232747"/>
            <a:ext cx="9775597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latin typeface="Calibri Light" panose="020F0302020204030204" pitchFamily="34" charset="0"/>
              </a:rPr>
              <a:t>Tendencia de mortalidad * por SIDA en derechohabientes y no-derechohabientes del IMSS, 1998-2013**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D22256-3C4A-41E6-9017-D197FF46B1EB}"/>
              </a:ext>
            </a:extLst>
          </p:cNvPr>
          <p:cNvSpPr txBox="1"/>
          <p:nvPr/>
        </p:nvSpPr>
        <p:spPr>
          <a:xfrm>
            <a:off x="1513000" y="5662985"/>
            <a:ext cx="1000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Tasas por 100,000 en personas de 20 años y más, ajustadas por grupo de edad y sexo con población mundial estándar.</a:t>
            </a:r>
          </a:p>
          <a:p>
            <a:r>
              <a:rPr lang="es-MX" sz="1200" dirty="0"/>
              <a:t>** Para la tasa en derechohabientes en el año 2013, se estimó con base en la variación porcentual entre 2012 y 2013 de la mortalidad hospitalaria IMSS</a:t>
            </a:r>
          </a:p>
          <a:p>
            <a:r>
              <a:rPr lang="es-MX" sz="1200" dirty="0"/>
              <a:t>Fuente: Consejo Nacional de Población (CONAPO), Instituto de Estadística y Geografía, IMSS.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101C60-893D-46E8-BCCB-75E6BD7F2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E0811E42-CBBE-4A0D-B336-76E4F3655ECB}"/>
              </a:ext>
            </a:extLst>
          </p:cNvPr>
          <p:cNvSpPr txBox="1">
            <a:spLocks/>
          </p:cNvSpPr>
          <p:nvPr/>
        </p:nvSpPr>
        <p:spPr>
          <a:xfrm>
            <a:off x="2314693" y="931345"/>
            <a:ext cx="8396953" cy="5458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u="sng">
                <a:latin typeface="Calibri Light" panose="020F0302020204030204" pitchFamily="34" charset="0"/>
                <a:cs typeface="Calibri Light" panose="020F0302020204030204" pitchFamily="34" charset="0"/>
              </a:rPr>
              <a:t>Riesgo relativo de mortalidad SIDA: 120% mayor para no-derechohabiente (2012)</a:t>
            </a:r>
            <a:endParaRPr lang="es-MX" sz="18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05990E-9CB5-493F-8E9F-C3F640EB5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5" t="10209" r="2631" b="17235"/>
          <a:stretch/>
        </p:blipFill>
        <p:spPr>
          <a:xfrm>
            <a:off x="2231402" y="1440880"/>
            <a:ext cx="7729193" cy="397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088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C89B599-0A23-4184-AD64-83618C23681A}"/>
              </a:ext>
            </a:extLst>
          </p:cNvPr>
          <p:cNvSpPr txBox="1">
            <a:spLocks/>
          </p:cNvSpPr>
          <p:nvPr/>
        </p:nvSpPr>
        <p:spPr>
          <a:xfrm>
            <a:off x="1208201" y="232747"/>
            <a:ext cx="9775597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latin typeface="Calibri Light" panose="020F0302020204030204" pitchFamily="34" charset="0"/>
              </a:rPr>
              <a:t>Tendencia de mortalidad * por SIDA en derechohabientes y no-derechohabientes del IMSS, 1998-2013**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D22256-3C4A-41E6-9017-D197FF46B1EB}"/>
              </a:ext>
            </a:extLst>
          </p:cNvPr>
          <p:cNvSpPr txBox="1"/>
          <p:nvPr/>
        </p:nvSpPr>
        <p:spPr>
          <a:xfrm>
            <a:off x="1513000" y="5662985"/>
            <a:ext cx="1000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Tasas por 100,000 en personas de 20 años y más, ajustadas por grupo de edad y sexo con población mundial estándar.</a:t>
            </a:r>
          </a:p>
          <a:p>
            <a:r>
              <a:rPr lang="es-MX" sz="1200" dirty="0"/>
              <a:t>** Para la tasa en derechohabientes en el año 2013, se estimó con base en la variación porcentual entre 2012 y 2013 de la mortalidad hospitalaria IMSS</a:t>
            </a:r>
          </a:p>
          <a:p>
            <a:r>
              <a:rPr lang="es-MX" sz="1200" dirty="0"/>
              <a:t>Fuente: Consejo Nacional de Población (CONAPO), Instituto de Estadística y Geografía, IMSS.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101C60-893D-46E8-BCCB-75E6BD7F2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E0811E42-CBBE-4A0D-B336-76E4F3655ECB}"/>
              </a:ext>
            </a:extLst>
          </p:cNvPr>
          <p:cNvSpPr txBox="1">
            <a:spLocks/>
          </p:cNvSpPr>
          <p:nvPr/>
        </p:nvSpPr>
        <p:spPr>
          <a:xfrm>
            <a:off x="2314693" y="931345"/>
            <a:ext cx="8396953" cy="5458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Riesgo relativo de mortalidad SIDA: 120% mayor para no-derechohabiente (2012)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3F7EAF8-82FE-45EE-AB7A-6B709D80C2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4" t="11542" r="5383" b="16115"/>
          <a:stretch/>
        </p:blipFill>
        <p:spPr>
          <a:xfrm>
            <a:off x="1708888" y="1651425"/>
            <a:ext cx="8774221" cy="40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364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C89B599-0A23-4184-AD64-83618C23681A}"/>
              </a:ext>
            </a:extLst>
          </p:cNvPr>
          <p:cNvSpPr txBox="1">
            <a:spLocks/>
          </p:cNvSpPr>
          <p:nvPr/>
        </p:nvSpPr>
        <p:spPr>
          <a:xfrm>
            <a:off x="1208201" y="232747"/>
            <a:ext cx="9775597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>
                <a:latin typeface="Calibri Light" panose="020F0302020204030204" pitchFamily="34" charset="0"/>
              </a:rPr>
              <a:t>Tasa de Cobertura de Protección en Salud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101C60-893D-46E8-BCCB-75E6BD7F2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E0811E42-CBBE-4A0D-B336-76E4F3655ECB}"/>
              </a:ext>
            </a:extLst>
          </p:cNvPr>
          <p:cNvSpPr txBox="1">
            <a:spLocks/>
          </p:cNvSpPr>
          <p:nvPr/>
        </p:nvSpPr>
        <p:spPr>
          <a:xfrm>
            <a:off x="2122188" y="1653240"/>
            <a:ext cx="8396953" cy="16033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Tasa de cobertura en salud (ENIGH 2014): 85%</a:t>
            </a:r>
          </a:p>
          <a:p>
            <a:r>
              <a:rPr lang="es-MX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Tasa de cobertura por padecimientos, para VIIH-SIDA al 2014: 55%</a:t>
            </a:r>
          </a:p>
        </p:txBody>
      </p:sp>
    </p:spTree>
    <p:extLst>
      <p:ext uri="{BB962C8B-B14F-4D97-AF65-F5344CB8AC3E}">
        <p14:creationId xmlns:p14="http://schemas.microsoft.com/office/powerpoint/2010/main" val="31032674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1115218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Preguntas a resolver en el caso: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2D32E3A-7DB2-4A56-A815-CA172011FBE0}"/>
              </a:ext>
            </a:extLst>
          </p:cNvPr>
          <p:cNvSpPr/>
          <p:nvPr/>
        </p:nvSpPr>
        <p:spPr>
          <a:xfrm>
            <a:off x="178427" y="1185511"/>
            <a:ext cx="10968878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s-MX" sz="2400" dirty="0">
                <a:latin typeface="Calibri Light" panose="020F0302020204030204" pitchFamily="34" charset="0"/>
              </a:rPr>
              <a:t>Con base en el “espectro de prácticas discriminatorias” del ámbito de la salud,  ¿cuáles prácticas discriminatorias subyacen/causan las brechas de desigualdad en cobertura y en resultados de la misma?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s-MX" sz="2400" dirty="0">
                <a:latin typeface="Calibri Light" panose="020F0302020204030204" pitchFamily="34" charset="0"/>
              </a:rPr>
              <a:t>Con base en el Gráfico del modelo de PPP, identificar qué tipo de previsiones y en qué nivel del modelo de PPP deben ser tomadas para desmontar la práctica discriminatoria y sus consecuencias.</a:t>
            </a: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938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22138593-FD9F-4E77-9C78-91FAD065096E}"/>
              </a:ext>
            </a:extLst>
          </p:cNvPr>
          <p:cNvSpPr txBox="1">
            <a:spLocks/>
          </p:cNvSpPr>
          <p:nvPr/>
        </p:nvSpPr>
        <p:spPr>
          <a:xfrm>
            <a:off x="3577389" y="2567115"/>
            <a:ext cx="7514243" cy="2061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cap="all" dirty="0">
                <a:solidFill>
                  <a:srgbClr val="C00000"/>
                </a:solidFill>
              </a:rPr>
              <a:t>CASO 2: Educación</a:t>
            </a:r>
            <a:endParaRPr lang="es-MX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4C5917-BD74-4A2C-9298-E9873EA58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5" y="476672"/>
            <a:ext cx="1752392" cy="20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836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1115218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Caso Educación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2D32E3A-7DB2-4A56-A815-CA172011FBE0}"/>
              </a:ext>
            </a:extLst>
          </p:cNvPr>
          <p:cNvSpPr/>
          <p:nvPr/>
        </p:nvSpPr>
        <p:spPr>
          <a:xfrm>
            <a:off x="178427" y="1185511"/>
            <a:ext cx="10968878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+mj-lt"/>
              </a:rPr>
              <a:t>ODS 4: Garantizar una educación inclusiva, equitativa y de calidad y promover oportunidades de aprendizaje durante toda la vida para todos.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</a:rPr>
              <a:t>4.5 De aquí a 2030, eliminar las disparidades de género en la educación y asegurar el acceso igualitario a todos los niveles de la enseñanza y la formación profesional para las personas vulnerables, incluidas las personas con discapacidad, los pueblos indígenas y los niños en situaciones de vulnerabilidad</a:t>
            </a:r>
            <a:r>
              <a:rPr lang="es-MX" sz="2400" dirty="0">
                <a:latin typeface="+mj-lt"/>
              </a:rPr>
              <a:t>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+mj-lt"/>
              </a:rPr>
              <a:t>Derecho: a l</a:t>
            </a:r>
            <a:r>
              <a:rPr lang="es-ES" sz="2400" dirty="0">
                <a:latin typeface="+mj-lt"/>
              </a:rPr>
              <a:t>a igualdad en el acceso a la enseñanza </a:t>
            </a:r>
            <a:endParaRPr lang="es-MX" sz="2400" dirty="0">
              <a:latin typeface="+mj-lt"/>
            </a:endParaRP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+mj-lt"/>
              </a:rPr>
              <a:t>Problema público: Brechas de progreso/avance educativo</a:t>
            </a:r>
          </a:p>
        </p:txBody>
      </p:sp>
    </p:spTree>
    <p:extLst>
      <p:ext uri="{BB962C8B-B14F-4D97-AF65-F5344CB8AC3E}">
        <p14:creationId xmlns:p14="http://schemas.microsoft.com/office/powerpoint/2010/main" val="4645291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B8469C6-872F-4952-8DC1-E792B06B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112" y="221163"/>
            <a:ext cx="6823775" cy="64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8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57DC3EF-28BD-4A0E-9217-0F6F942A7DD1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132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Modelo de Planeación, Programación, Presupuestación e implementación que sustenta la Planeación Nacional para el Desarrollo (i).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261D0A-25FA-4CD9-93B9-0823D8E0E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24788" r="24013" b="28990"/>
          <a:stretch/>
        </p:blipFill>
        <p:spPr>
          <a:xfrm>
            <a:off x="973032" y="1361186"/>
            <a:ext cx="9831718" cy="49914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B2B08A1-8323-4456-908F-415AD820E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408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BE9E1F6-AF73-4628-9604-1A726D822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67" y="253365"/>
            <a:ext cx="7657601" cy="63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667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772C76-7BDE-456E-B605-CFF54761D473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1115218" cy="776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Preguntas a resolver en el caso: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B364D-9CA1-4831-B730-C30091B1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2D32E3A-7DB2-4A56-A815-CA172011FBE0}"/>
              </a:ext>
            </a:extLst>
          </p:cNvPr>
          <p:cNvSpPr/>
          <p:nvPr/>
        </p:nvSpPr>
        <p:spPr>
          <a:xfrm>
            <a:off x="178427" y="1185511"/>
            <a:ext cx="10968878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s-MX" sz="2400" dirty="0">
                <a:latin typeface="Calibri Light" panose="020F0302020204030204" pitchFamily="34" charset="0"/>
              </a:rPr>
              <a:t>Con base en el “espectro de prácticas discriminatorias” del ámbito de la educación,  ¿cuáles prácticas discriminatorias subyacen/causan las brechas de desigualdad en avance/progreso educativo?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s-MX" sz="2400" dirty="0">
                <a:latin typeface="Calibri Light" panose="020F0302020204030204" pitchFamily="34" charset="0"/>
              </a:rPr>
              <a:t>Con base en el Gráfico del modelo de PPP, identificar qué tipo de previsiones y en qué nivel del modelo de PPP deben ser tomadas para desmontar la práctica discriminatoria y sus consecuencias.</a:t>
            </a:r>
            <a:endParaRPr lang="es-MX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08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C230A53-0FC2-4C90-905A-8DCA24F0C746}"/>
              </a:ext>
            </a:extLst>
          </p:cNvPr>
          <p:cNvSpPr txBox="1">
            <a:spLocks/>
          </p:cNvSpPr>
          <p:nvPr/>
        </p:nvSpPr>
        <p:spPr>
          <a:xfrm>
            <a:off x="2783632" y="961143"/>
            <a:ext cx="6624736" cy="388077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Ebrima" pitchFamily="2" charset="0"/>
                <a:cs typeface="Ebrima" pitchFamily="2" charset="0"/>
              </a:rPr>
              <a:t>¡Muchas gracias!</a:t>
            </a:r>
            <a:endParaRPr lang="es-MX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C00000"/>
                </a:solidFill>
                <a:latin typeface="Calibri Light" panose="020F0302020204030204" pitchFamily="34" charset="0"/>
                <a:hlinkClick r:id="rId2"/>
              </a:rPr>
              <a:t>alejandro.gonzalez@vsdconsultores.com.mx</a:t>
            </a:r>
            <a:endParaRPr lang="es-ES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99B820-FE05-45DC-A192-206FE74C5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96" y="3350573"/>
            <a:ext cx="1752392" cy="20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FEB7426-AF36-4EF8-B43D-BD86F1641095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1043410" cy="132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Modelo de Planeación, Programación, Presupuestación e implementación que sustenta la Planeación Nacional para el Desarrollo (ii).</a:t>
            </a:r>
            <a:br>
              <a:rPr lang="es-MX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s-MX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s-MX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9CDD6A6-C638-4AAC-830D-32A0A7643CE5}"/>
              </a:ext>
            </a:extLst>
          </p:cNvPr>
          <p:cNvSpPr/>
          <p:nvPr/>
        </p:nvSpPr>
        <p:spPr>
          <a:xfrm>
            <a:off x="4067512" y="1405927"/>
            <a:ext cx="3341281" cy="1320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Dimensión Política </a:t>
            </a:r>
          </a:p>
          <a:p>
            <a:pPr algn="ctr"/>
            <a:r>
              <a:rPr lang="es-MX" dirty="0"/>
              <a:t>(derivada del mandato otorgado por las urnas a una plataforma política específica)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1F02074-B508-41E6-AC4E-280FF74B59D3}"/>
              </a:ext>
            </a:extLst>
          </p:cNvPr>
          <p:cNvSpPr/>
          <p:nvPr/>
        </p:nvSpPr>
        <p:spPr>
          <a:xfrm>
            <a:off x="4110885" y="4645115"/>
            <a:ext cx="3312367" cy="120081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Dimensión Administrativa </a:t>
            </a:r>
            <a:r>
              <a:rPr lang="es-MX" dirty="0"/>
              <a:t>(conformada por la Administración Pública) </a:t>
            </a:r>
          </a:p>
        </p:txBody>
      </p:sp>
      <p:sp>
        <p:nvSpPr>
          <p:cNvPr id="5" name="Flecha: hacia arriba 4">
            <a:extLst>
              <a:ext uri="{FF2B5EF4-FFF2-40B4-BE49-F238E27FC236}">
                <a16:creationId xmlns:a16="http://schemas.microsoft.com/office/drawing/2014/main" id="{79C2BD59-A196-4BEC-A3E0-831CBFCF9367}"/>
              </a:ext>
            </a:extLst>
          </p:cNvPr>
          <p:cNvSpPr/>
          <p:nvPr/>
        </p:nvSpPr>
        <p:spPr>
          <a:xfrm>
            <a:off x="5234097" y="2910523"/>
            <a:ext cx="504056" cy="155079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F06E66FD-3358-436F-97F2-2D079D726657}"/>
              </a:ext>
            </a:extLst>
          </p:cNvPr>
          <p:cNvSpPr/>
          <p:nvPr/>
        </p:nvSpPr>
        <p:spPr>
          <a:xfrm rot="10800000">
            <a:off x="5881238" y="2962701"/>
            <a:ext cx="504056" cy="155079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2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170DB8-56E7-4FA3-A6A1-B47C0CB06A98}"/>
              </a:ext>
            </a:extLst>
          </p:cNvPr>
          <p:cNvSpPr txBox="1"/>
          <p:nvPr/>
        </p:nvSpPr>
        <p:spPr>
          <a:xfrm>
            <a:off x="6688001" y="2962701"/>
            <a:ext cx="2281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Diseño, implementación y control de Políticas Públicas de la plataforma política que ha recibido el mandato mayoritario de las urnas, en un período de 6 años</a:t>
            </a:r>
            <a:r>
              <a:rPr lang="es-MX" sz="1400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5C9FA9B-7A5E-4D2C-B017-CC35DA847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7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F39C9D5-87F2-4321-BE17-FA68B10AF701}"/>
              </a:ext>
            </a:extLst>
          </p:cNvPr>
          <p:cNvSpPr/>
          <p:nvPr/>
        </p:nvSpPr>
        <p:spPr>
          <a:xfrm>
            <a:off x="4331804" y="897686"/>
            <a:ext cx="3528392" cy="78256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objetivos, estrategias e indicadores del PND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C0A82B5-E760-4437-A5F3-779F66E0B40D}"/>
              </a:ext>
            </a:extLst>
          </p:cNvPr>
          <p:cNvSpPr/>
          <p:nvPr/>
        </p:nvSpPr>
        <p:spPr>
          <a:xfrm>
            <a:off x="244583" y="2954808"/>
            <a:ext cx="2642996" cy="103375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sectoriales de la AP </a:t>
            </a:r>
          </a:p>
          <a:p>
            <a:pPr algn="ctr"/>
            <a:r>
              <a:rPr lang="es-MX" sz="1600" dirty="0"/>
              <a:t>(Salud, Educación, Desarrollo Social, etc.)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AC824BB-9D95-4D94-AB20-6A48605F1494}"/>
              </a:ext>
            </a:extLst>
          </p:cNvPr>
          <p:cNvSpPr/>
          <p:nvPr/>
        </p:nvSpPr>
        <p:spPr>
          <a:xfrm>
            <a:off x="6277317" y="3021187"/>
            <a:ext cx="2529799" cy="96737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Regiones/territorios de especial atención  </a:t>
            </a:r>
          </a:p>
          <a:p>
            <a:pPr algn="ctr"/>
            <a:r>
              <a:rPr lang="es-MX" sz="1600" dirty="0"/>
              <a:t>(Sur-sureste, Norte, etc.)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D2A4D04-1489-49AA-9985-38BABA9AA313}"/>
              </a:ext>
            </a:extLst>
          </p:cNvPr>
          <p:cNvSpPr/>
          <p:nvPr/>
        </p:nvSpPr>
        <p:spPr>
          <a:xfrm>
            <a:off x="3237786" y="2972651"/>
            <a:ext cx="2529800" cy="1033750"/>
          </a:xfrm>
          <a:prstGeom prst="roundRect">
            <a:avLst/>
          </a:prstGeom>
          <a:solidFill>
            <a:srgbClr val="00B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Temáticas transversales </a:t>
            </a:r>
          </a:p>
          <a:p>
            <a:pPr algn="ctr"/>
            <a:r>
              <a:rPr lang="es-MX" sz="1600" dirty="0"/>
              <a:t>(Equidad de género, integridad pública, </a:t>
            </a:r>
            <a:r>
              <a:rPr lang="es-MX" sz="1600" dirty="0" err="1"/>
              <a:t>etc</a:t>
            </a:r>
            <a:r>
              <a:rPr lang="es-MX" sz="1600" dirty="0"/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3B706E-A7B3-47FE-98C8-AA273332A340}"/>
              </a:ext>
            </a:extLst>
          </p:cNvPr>
          <p:cNvSpPr txBox="1"/>
          <p:nvPr/>
        </p:nvSpPr>
        <p:spPr>
          <a:xfrm>
            <a:off x="5473034" y="19000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Se desglosan en 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99DF641-A38A-4818-951C-817F6CBEA1A6}"/>
              </a:ext>
            </a:extLst>
          </p:cNvPr>
          <p:cNvCxnSpPr>
            <a:cxnSpLocks/>
          </p:cNvCxnSpPr>
          <p:nvPr/>
        </p:nvCxnSpPr>
        <p:spPr>
          <a:xfrm flipH="1">
            <a:off x="3844667" y="2241787"/>
            <a:ext cx="1656183" cy="50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8B62431-5A41-47CA-ADFD-0CA2B6398AAF}"/>
              </a:ext>
            </a:extLst>
          </p:cNvPr>
          <p:cNvCxnSpPr>
            <a:cxnSpLocks/>
          </p:cNvCxnSpPr>
          <p:nvPr/>
        </p:nvCxnSpPr>
        <p:spPr>
          <a:xfrm>
            <a:off x="6941010" y="2259606"/>
            <a:ext cx="1501424" cy="488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4F6A9D1-D088-43A1-975A-6645DC7D2C3C}"/>
              </a:ext>
            </a:extLst>
          </p:cNvPr>
          <p:cNvCxnSpPr>
            <a:cxnSpLocks/>
          </p:cNvCxnSpPr>
          <p:nvPr/>
        </p:nvCxnSpPr>
        <p:spPr>
          <a:xfrm>
            <a:off x="6148922" y="2269050"/>
            <a:ext cx="0" cy="5833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ABDAEE0-63A1-4E9A-880A-42EC8D22C947}"/>
              </a:ext>
            </a:extLst>
          </p:cNvPr>
          <p:cNvSpPr/>
          <p:nvPr/>
        </p:nvSpPr>
        <p:spPr>
          <a:xfrm>
            <a:off x="8933707" y="2995542"/>
            <a:ext cx="2868576" cy="1033750"/>
          </a:xfrm>
          <a:prstGeom prst="roundRect">
            <a:avLst/>
          </a:prstGeom>
          <a:solidFill>
            <a:srgbClr val="CC00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Temáticas específicas de especial atención</a:t>
            </a:r>
          </a:p>
          <a:p>
            <a:pPr algn="ctr"/>
            <a:r>
              <a:rPr lang="es-MX" sz="1600" b="1" dirty="0"/>
              <a:t>(Víctimas de la violencia)</a:t>
            </a:r>
            <a:endParaRPr lang="es-MX" sz="1600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6A7B018-8027-4A9D-ACA9-56192EDFD19D}"/>
              </a:ext>
            </a:extLst>
          </p:cNvPr>
          <p:cNvCxnSpPr>
            <a:cxnSpLocks/>
          </p:cNvCxnSpPr>
          <p:nvPr/>
        </p:nvCxnSpPr>
        <p:spPr>
          <a:xfrm>
            <a:off x="1604211" y="4040003"/>
            <a:ext cx="0" cy="275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 Título">
            <a:extLst>
              <a:ext uri="{FF2B5EF4-FFF2-40B4-BE49-F238E27FC236}">
                <a16:creationId xmlns:a16="http://schemas.microsoft.com/office/drawing/2014/main" id="{7CEE0E5B-9482-4A3A-8BC9-160DE9588068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132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Nivel </a:t>
            </a:r>
            <a:r>
              <a:rPr lang="es-MX" sz="3200" b="1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Macro</a:t>
            </a:r>
            <a:endParaRPr lang="es-MX" sz="3200" b="1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1D70A29-5ABE-49E0-ADB2-3D4D671F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D9A3554-99A8-4CBD-982C-1A5895147700}"/>
              </a:ext>
            </a:extLst>
          </p:cNvPr>
          <p:cNvCxnSpPr>
            <a:cxnSpLocks/>
          </p:cNvCxnSpPr>
          <p:nvPr/>
        </p:nvCxnSpPr>
        <p:spPr>
          <a:xfrm>
            <a:off x="4547938" y="4064067"/>
            <a:ext cx="0" cy="275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45D5FD21-8F6D-4EEE-9240-939CA55F6FC8}"/>
              </a:ext>
            </a:extLst>
          </p:cNvPr>
          <p:cNvCxnSpPr>
            <a:cxnSpLocks/>
          </p:cNvCxnSpPr>
          <p:nvPr/>
        </p:nvCxnSpPr>
        <p:spPr>
          <a:xfrm>
            <a:off x="7595936" y="4080109"/>
            <a:ext cx="0" cy="275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6A97D233-2542-43E9-91E5-D0CC80C17093}"/>
              </a:ext>
            </a:extLst>
          </p:cNvPr>
          <p:cNvCxnSpPr>
            <a:cxnSpLocks/>
          </p:cNvCxnSpPr>
          <p:nvPr/>
        </p:nvCxnSpPr>
        <p:spPr>
          <a:xfrm>
            <a:off x="10371223" y="4096151"/>
            <a:ext cx="0" cy="275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6852A5AE-9CA7-42B4-B3A9-AAE366C4984E}"/>
              </a:ext>
            </a:extLst>
          </p:cNvPr>
          <p:cNvSpPr/>
          <p:nvPr/>
        </p:nvSpPr>
        <p:spPr>
          <a:xfrm>
            <a:off x="252605" y="4374533"/>
            <a:ext cx="2642996" cy="103375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Sectoriales</a:t>
            </a:r>
          </a:p>
          <a:p>
            <a:pPr algn="ctr"/>
            <a:r>
              <a:rPr lang="es-MX" sz="1600" dirty="0"/>
              <a:t>(Salud, Educación, Desarrollo Social, etc.)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4F0566A-90BF-4365-897F-ED6D0783D288}"/>
              </a:ext>
            </a:extLst>
          </p:cNvPr>
          <p:cNvSpPr/>
          <p:nvPr/>
        </p:nvSpPr>
        <p:spPr>
          <a:xfrm>
            <a:off x="6285339" y="4440912"/>
            <a:ext cx="2529799" cy="96737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Regiones</a:t>
            </a:r>
          </a:p>
          <a:p>
            <a:pPr algn="ctr"/>
            <a:r>
              <a:rPr lang="es-MX" sz="1600" dirty="0"/>
              <a:t>(Sur-sureste)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DC509838-6628-4247-8DF5-F341FC3A252E}"/>
              </a:ext>
            </a:extLst>
          </p:cNvPr>
          <p:cNvSpPr/>
          <p:nvPr/>
        </p:nvSpPr>
        <p:spPr>
          <a:xfrm>
            <a:off x="3245808" y="4392376"/>
            <a:ext cx="2529800" cy="1033750"/>
          </a:xfrm>
          <a:prstGeom prst="roundRect">
            <a:avLst/>
          </a:prstGeom>
          <a:solidFill>
            <a:srgbClr val="00B05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Transversales </a:t>
            </a:r>
          </a:p>
          <a:p>
            <a:pPr algn="ctr"/>
            <a:r>
              <a:rPr lang="es-MX" sz="1600" dirty="0"/>
              <a:t>(Equidad de género, integridad pública, </a:t>
            </a:r>
            <a:r>
              <a:rPr lang="es-MX" sz="1600" dirty="0" err="1"/>
              <a:t>etc</a:t>
            </a:r>
            <a:r>
              <a:rPr lang="es-MX" sz="1600" dirty="0"/>
              <a:t>)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1BABAE4-95E2-4FA7-870F-EE052869813D}"/>
              </a:ext>
            </a:extLst>
          </p:cNvPr>
          <p:cNvSpPr/>
          <p:nvPr/>
        </p:nvSpPr>
        <p:spPr>
          <a:xfrm>
            <a:off x="8941729" y="4415267"/>
            <a:ext cx="2868576" cy="1033750"/>
          </a:xfrm>
          <a:prstGeom prst="roundRect">
            <a:avLst/>
          </a:prstGeom>
          <a:solidFill>
            <a:srgbClr val="CC00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Especiales</a:t>
            </a:r>
          </a:p>
          <a:p>
            <a:pPr algn="ctr"/>
            <a:r>
              <a:rPr lang="es-MX" sz="1600" b="1" dirty="0"/>
              <a:t>(Víctimas de la violencia)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11770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A801023-4685-47AE-B9E2-600DB3DBD894}"/>
              </a:ext>
            </a:extLst>
          </p:cNvPr>
          <p:cNvSpPr/>
          <p:nvPr/>
        </p:nvSpPr>
        <p:spPr>
          <a:xfrm>
            <a:off x="2008633" y="1313429"/>
            <a:ext cx="7200800" cy="2056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MX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0"/>
              </a:spcAft>
            </a:pPr>
            <a:endParaRPr lang="es-MX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01FF7E2-D680-4AD5-800A-F1A3B221C91B}"/>
              </a:ext>
            </a:extLst>
          </p:cNvPr>
          <p:cNvSpPr/>
          <p:nvPr/>
        </p:nvSpPr>
        <p:spPr>
          <a:xfrm>
            <a:off x="3943282" y="918458"/>
            <a:ext cx="4305435" cy="125099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Dispositivos técnico-normativos que hacen posible que los distintos sectores y dependencias gubernamentales definan los programas y presupuestos anuales del PND</a:t>
            </a:r>
            <a:endParaRPr lang="es-MX" sz="1600" b="1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2540AF9-1BE8-4FD2-A0B4-57489C0A9C62}"/>
              </a:ext>
            </a:extLst>
          </p:cNvPr>
          <p:cNvSpPr/>
          <p:nvPr/>
        </p:nvSpPr>
        <p:spPr>
          <a:xfrm>
            <a:off x="4729073" y="3101019"/>
            <a:ext cx="2794671" cy="103375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Programática del Gasto Público (EP) que integra a los Programas Presupuestarios</a:t>
            </a:r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2C2CE4-69E1-48F3-BCFA-B712F3EB96DC}"/>
              </a:ext>
            </a:extLst>
          </p:cNvPr>
          <p:cNvSpPr txBox="1"/>
          <p:nvPr/>
        </p:nvSpPr>
        <p:spPr>
          <a:xfrm>
            <a:off x="5594556" y="2271963"/>
            <a:ext cx="1179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A través de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95B0441-2149-41B3-ABD8-241EE6558130}"/>
              </a:ext>
            </a:extLst>
          </p:cNvPr>
          <p:cNvCxnSpPr>
            <a:cxnSpLocks/>
          </p:cNvCxnSpPr>
          <p:nvPr/>
        </p:nvCxnSpPr>
        <p:spPr>
          <a:xfrm>
            <a:off x="6117697" y="2579740"/>
            <a:ext cx="0" cy="445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9C1C411-A9BC-45FD-BC17-19263A73CF0B}"/>
              </a:ext>
            </a:extLst>
          </p:cNvPr>
          <p:cNvSpPr/>
          <p:nvPr/>
        </p:nvSpPr>
        <p:spPr>
          <a:xfrm>
            <a:off x="2260241" y="4789261"/>
            <a:ext cx="2413008" cy="1033750"/>
          </a:xfrm>
          <a:prstGeom prst="roundRect">
            <a:avLst/>
          </a:prstGeom>
          <a:solidFill>
            <a:srgbClr val="CC00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El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</a:t>
            </a:r>
            <a:r>
              <a:rPr lang="es-MX" sz="1600" dirty="0"/>
              <a:t>  que los ejecutores de las PP deben efectuar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6029A8-2231-4666-B537-83692D5946CB}"/>
              </a:ext>
            </a:extLst>
          </p:cNvPr>
          <p:cNvSpPr txBox="1"/>
          <p:nvPr/>
        </p:nvSpPr>
        <p:spPr>
          <a:xfrm>
            <a:off x="4627886" y="4437838"/>
            <a:ext cx="910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Delimita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CA3CCF0-CB90-4487-9AF4-A286C75B8035}"/>
              </a:ext>
            </a:extLst>
          </p:cNvPr>
          <p:cNvSpPr/>
          <p:nvPr/>
        </p:nvSpPr>
        <p:spPr>
          <a:xfrm>
            <a:off x="7298798" y="4789261"/>
            <a:ext cx="3204313" cy="1033750"/>
          </a:xfrm>
          <a:prstGeom prst="roundRect">
            <a:avLst/>
          </a:prstGeom>
          <a:solidFill>
            <a:srgbClr val="CC00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El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rendimiento</a:t>
            </a:r>
            <a:r>
              <a:rPr lang="es-MX" sz="1600" dirty="0"/>
              <a:t> esperado de la aplicación de los recursos públicos a través de instrumentos como MML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8F0B8E-E29E-4E1E-A6D4-18EEF4C56B67}"/>
              </a:ext>
            </a:extLst>
          </p:cNvPr>
          <p:cNvSpPr txBox="1"/>
          <p:nvPr/>
        </p:nvSpPr>
        <p:spPr>
          <a:xfrm>
            <a:off x="6564718" y="4348271"/>
            <a:ext cx="168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Permite conocer 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D0D78C8-E5FF-4197-80F5-4C3CA7D63ADF}"/>
              </a:ext>
            </a:extLst>
          </p:cNvPr>
          <p:cNvCxnSpPr>
            <a:cxnSpLocks/>
          </p:cNvCxnSpPr>
          <p:nvPr/>
        </p:nvCxnSpPr>
        <p:spPr>
          <a:xfrm flipH="1">
            <a:off x="4783053" y="4384882"/>
            <a:ext cx="1111134" cy="1107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CF0E45E-06BC-407C-B9EA-2637CA7AECF6}"/>
              </a:ext>
            </a:extLst>
          </p:cNvPr>
          <p:cNvCxnSpPr>
            <a:cxnSpLocks/>
          </p:cNvCxnSpPr>
          <p:nvPr/>
        </p:nvCxnSpPr>
        <p:spPr>
          <a:xfrm>
            <a:off x="6117697" y="4384882"/>
            <a:ext cx="1052360" cy="987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 Título">
            <a:extLst>
              <a:ext uri="{FF2B5EF4-FFF2-40B4-BE49-F238E27FC236}">
                <a16:creationId xmlns:a16="http://schemas.microsoft.com/office/drawing/2014/main" id="{24350CDC-12CC-4BB3-8EAD-271EED833CED}"/>
              </a:ext>
            </a:extLst>
          </p:cNvPr>
          <p:cNvSpPr txBox="1">
            <a:spLocks/>
          </p:cNvSpPr>
          <p:nvPr/>
        </p:nvSpPr>
        <p:spPr>
          <a:xfrm>
            <a:off x="611561" y="91976"/>
            <a:ext cx="10796668" cy="132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Nivel </a:t>
            </a:r>
            <a:r>
              <a:rPr lang="es-MX" sz="3200" b="1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Meso</a:t>
            </a:r>
            <a:endParaRPr lang="es-MX" sz="3200" b="1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4437FCC-BE5A-4B04-BE01-4639B2022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12" y="6081584"/>
            <a:ext cx="650860" cy="7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5651</Words>
  <Application>Microsoft Office PowerPoint</Application>
  <PresentationFormat>Panorámica</PresentationFormat>
  <Paragraphs>473</Paragraphs>
  <Slides>62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75" baseType="lpstr">
      <vt:lpstr>Arial</vt:lpstr>
      <vt:lpstr>Arial Black</vt:lpstr>
      <vt:lpstr>Arial Unicode MS</vt:lpstr>
      <vt:lpstr>Calibri</vt:lpstr>
      <vt:lpstr>Calibri Light</vt:lpstr>
      <vt:lpstr>Calibri Ligth</vt:lpstr>
      <vt:lpstr>Courier New</vt:lpstr>
      <vt:lpstr>Ebrima</vt:lpstr>
      <vt:lpstr>Roboto Cn</vt:lpstr>
      <vt:lpstr>Roboto Condensed</vt:lpstr>
      <vt:lpstr>Source Sans Pro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González Arreola</dc:creator>
  <cp:lastModifiedBy>prestamo</cp:lastModifiedBy>
  <cp:revision>195</cp:revision>
  <cp:lastPrinted>2018-09-06T14:38:42Z</cp:lastPrinted>
  <dcterms:created xsi:type="dcterms:W3CDTF">2018-06-04T16:26:35Z</dcterms:created>
  <dcterms:modified xsi:type="dcterms:W3CDTF">2018-09-06T14:38:59Z</dcterms:modified>
</cp:coreProperties>
</file>